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4"/>
  </p:sldMasterIdLst>
  <p:sldIdLst>
    <p:sldId id="269" r:id="rId5"/>
    <p:sldId id="261" r:id="rId6"/>
    <p:sldId id="260" r:id="rId7"/>
    <p:sldId id="270" r:id="rId8"/>
    <p:sldId id="263" r:id="rId9"/>
    <p:sldId id="262" r:id="rId10"/>
    <p:sldId id="271" r:id="rId11"/>
    <p:sldId id="272" r:id="rId12"/>
    <p:sldId id="273" r:id="rId13"/>
    <p:sldId id="274" r:id="rId14"/>
    <p:sldId id="275" r:id="rId15"/>
    <p:sldId id="276" r:id="rId16"/>
    <p:sldId id="278" r:id="rId17"/>
    <p:sldId id="280" r:id="rId18"/>
    <p:sldId id="279" r:id="rId19"/>
    <p:sldId id="281" r:id="rId20"/>
    <p:sldId id="277" r:id="rId21"/>
    <p:sldId id="282" r:id="rId22"/>
    <p:sldId id="28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5F2"/>
    <a:srgbClr val="EAEDED"/>
    <a:srgbClr val="597584"/>
    <a:srgbClr val="B2CAA8"/>
    <a:srgbClr val="E2E5E8"/>
    <a:srgbClr val="BC9B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03999E-763B-45F0-9429-99952F818DC3}" v="112" dt="2022-06-21T13:20:25.8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D3B3C7E-BC2D-4436-8B03-AC421FA66787}"/>
              </a:ext>
            </a:extLst>
          </p:cNvPr>
          <p:cNvSpPr/>
          <p:nvPr/>
        </p:nvSpPr>
        <p:spPr>
          <a:xfrm>
            <a:off x="160920" y="157606"/>
            <a:ext cx="11870161" cy="65427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66887E-4265-46F7-9DE0-605FFFC90761}"/>
              </a:ext>
            </a:extLst>
          </p:cNvPr>
          <p:cNvSpPr>
            <a:spLocks noGrp="1"/>
          </p:cNvSpPr>
          <p:nvPr>
            <p:ph type="ctrTitle" hasCustomPrompt="1"/>
          </p:nvPr>
        </p:nvSpPr>
        <p:spPr>
          <a:xfrm>
            <a:off x="2035130" y="1066800"/>
            <a:ext cx="8112369" cy="2073119"/>
          </a:xfrm>
        </p:spPr>
        <p:txBody>
          <a:bodyPr anchor="b">
            <a:normAutofit/>
          </a:bodyPr>
          <a:lstStyle>
            <a:lvl1pPr algn="ctr">
              <a:lnSpc>
                <a:spcPct val="110000"/>
              </a:lnSpc>
              <a:defRPr sz="2800" cap="all" spc="390" baseline="0"/>
            </a:lvl1pPr>
          </a:lstStyle>
          <a:p>
            <a:r>
              <a:rPr lang="en-US"/>
              <a:t>CLICK TO EDIT MASTER TITLE STYLE</a:t>
            </a:r>
          </a:p>
        </p:txBody>
      </p:sp>
      <p:sp>
        <p:nvSpPr>
          <p:cNvPr id="3" name="Subtitle 2">
            <a:extLst>
              <a:ext uri="{FF2B5EF4-FFF2-40B4-BE49-F238E27FC236}">
                <a16:creationId xmlns:a16="http://schemas.microsoft.com/office/drawing/2014/main" id="{7EDB1A74-54F5-45CA-8922-87FFD57515D4}"/>
              </a:ext>
            </a:extLst>
          </p:cNvPr>
          <p:cNvSpPr>
            <a:spLocks noGrp="1"/>
          </p:cNvSpPr>
          <p:nvPr>
            <p:ph type="subTitle" idx="1"/>
          </p:nvPr>
        </p:nvSpPr>
        <p:spPr>
          <a:xfrm>
            <a:off x="2175804" y="4876802"/>
            <a:ext cx="7821637" cy="1028697"/>
          </a:xfrm>
        </p:spPr>
        <p:txBody>
          <a:bodyPr>
            <a:normAutofit/>
          </a:bodyPr>
          <a:lstStyle>
            <a:lvl1pPr marL="0" indent="0" algn="ctr">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B6BE6EF-9D0F-4ABF-B92C-E967FE3F16CF}"/>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5" name="Footer Placeholder 4">
            <a:extLst>
              <a:ext uri="{FF2B5EF4-FFF2-40B4-BE49-F238E27FC236}">
                <a16:creationId xmlns:a16="http://schemas.microsoft.com/office/drawing/2014/main" id="{4E4AB150-954C-4F02-89AC-DA7163D75C39}"/>
              </a:ext>
            </a:extLst>
          </p:cNvPr>
          <p:cNvSpPr>
            <a:spLocks noGrp="1"/>
          </p:cNvSpPr>
          <p:nvPr>
            <p:ph type="ftr" sz="quarter" idx="11"/>
          </p:nvPr>
        </p:nvSpPr>
        <p:spPr>
          <a:xfrm>
            <a:off x="7279965" y="6245352"/>
            <a:ext cx="4114800" cy="365125"/>
          </a:xfrm>
        </p:spPr>
        <p:txBody>
          <a:bodyPr/>
          <a:lstStyle/>
          <a:p>
            <a:endParaRPr lang="en-US"/>
          </a:p>
        </p:txBody>
      </p:sp>
      <p:sp>
        <p:nvSpPr>
          <p:cNvPr id="6" name="Slide Number Placeholder 5">
            <a:extLst>
              <a:ext uri="{FF2B5EF4-FFF2-40B4-BE49-F238E27FC236}">
                <a16:creationId xmlns:a16="http://schemas.microsoft.com/office/drawing/2014/main" id="{E8E16270-CBD7-4ACC-BFC5-9CADE7226688}"/>
              </a:ext>
            </a:extLst>
          </p:cNvPr>
          <p:cNvSpPr>
            <a:spLocks noGrp="1"/>
          </p:cNvSpPr>
          <p:nvPr>
            <p:ph type="sldNum" sz="quarter" idx="12"/>
          </p:nvPr>
        </p:nvSpPr>
        <p:spPr/>
        <p:txBody>
          <a:bodyPr/>
          <a:lstStyle/>
          <a:p>
            <a:fld id="{19590046-DA73-4BBF-84B5-C08E6F75191A}" type="slidenum">
              <a:rPr lang="en-US" smtClean="0"/>
              <a:t>‹#›</a:t>
            </a:fld>
            <a:endParaRPr lang="en-US"/>
          </a:p>
        </p:txBody>
      </p:sp>
      <p:grpSp>
        <p:nvGrpSpPr>
          <p:cNvPr id="7" name="Group 6">
            <a:extLst>
              <a:ext uri="{FF2B5EF4-FFF2-40B4-BE49-F238E27FC236}">
                <a16:creationId xmlns:a16="http://schemas.microsoft.com/office/drawing/2014/main" id="{79B5D0C1-066E-4C02-A6B8-59FAE4A19724}"/>
              </a:ext>
            </a:extLst>
          </p:cNvPr>
          <p:cNvGrpSpPr/>
          <p:nvPr/>
        </p:nvGrpSpPr>
        <p:grpSpPr>
          <a:xfrm>
            <a:off x="5662258" y="4240546"/>
            <a:ext cx="867485" cy="115439"/>
            <a:chOff x="8910933" y="1861308"/>
            <a:chExt cx="867485" cy="115439"/>
          </a:xfrm>
        </p:grpSpPr>
        <p:sp>
          <p:nvSpPr>
            <p:cNvPr id="8" name="Rectangle 7">
              <a:extLst>
                <a:ext uri="{FF2B5EF4-FFF2-40B4-BE49-F238E27FC236}">
                  <a16:creationId xmlns:a16="http://schemas.microsoft.com/office/drawing/2014/main" id="{D4386904-AFDC-449E-8D1B-906B305EBDA7}"/>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70778F2-11E8-428C-8324-479CA9D6FE92}"/>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A0BE89E-CB2D-48BA-A8D2-533FAAAA725F}"/>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02165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B1126-542A-43AD-8078-EE35651654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A5F98B-5F32-4561-BFBC-9F6E5DA0A347}"/>
              </a:ext>
            </a:extLst>
          </p:cNvPr>
          <p:cNvSpPr>
            <a:spLocks noGrp="1"/>
          </p:cNvSpPr>
          <p:nvPr>
            <p:ph type="body" orient="vert" idx="1"/>
          </p:nvPr>
        </p:nvSpPr>
        <p:spPr>
          <a:xfrm>
            <a:off x="1028700" y="2161903"/>
            <a:ext cx="10134600" cy="3743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73D0DD-B04E-4E48-8EE1-51E46131A9A2}"/>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5" name="Footer Placeholder 4">
            <a:extLst>
              <a:ext uri="{FF2B5EF4-FFF2-40B4-BE49-F238E27FC236}">
                <a16:creationId xmlns:a16="http://schemas.microsoft.com/office/drawing/2014/main" id="{0481352D-F9C0-4442-9601-A09A7655E6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FC0801-9C45-40AE-AB33-5742CDA4DAC7}"/>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82583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946561-59BF-4566-AD2C-9B05C4771DF4}"/>
              </a:ext>
            </a:extLst>
          </p:cNvPr>
          <p:cNvSpPr>
            <a:spLocks noGrp="1"/>
          </p:cNvSpPr>
          <p:nvPr>
            <p:ph type="title" orient="vert"/>
          </p:nvPr>
        </p:nvSpPr>
        <p:spPr>
          <a:xfrm>
            <a:off x="9196250" y="723899"/>
            <a:ext cx="2271849" cy="54102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DF7870-6CBD-47E2-854C-68141BAA101D}"/>
              </a:ext>
            </a:extLst>
          </p:cNvPr>
          <p:cNvSpPr>
            <a:spLocks noGrp="1"/>
          </p:cNvSpPr>
          <p:nvPr>
            <p:ph type="body" orient="vert" idx="1"/>
          </p:nvPr>
        </p:nvSpPr>
        <p:spPr>
          <a:xfrm>
            <a:off x="723900" y="723899"/>
            <a:ext cx="8302534" cy="5410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12FAF3-C106-49CB-A845-1FC7F731399D}"/>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5" name="Footer Placeholder 4">
            <a:extLst>
              <a:ext uri="{FF2B5EF4-FFF2-40B4-BE49-F238E27FC236}">
                <a16:creationId xmlns:a16="http://schemas.microsoft.com/office/drawing/2014/main" id="{E34D5CCC-00E8-48FA-91A6-921E7B644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7E1751-E7AA-406D-A977-1ACEF1FBD134}"/>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63880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DC87-4B97-4A7C-BC4C-6E77245616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B59FD9-57FD-4ABA-9FCD-795405253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BD40E-B0AA-47B8-900F-488A8AEC1BC2}"/>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5" name="Footer Placeholder 4">
            <a:extLst>
              <a:ext uri="{FF2B5EF4-FFF2-40B4-BE49-F238E27FC236}">
                <a16:creationId xmlns:a16="http://schemas.microsoft.com/office/drawing/2014/main" id="{865E623C-1E35-4485-A5B4-A71969BE7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5C6BB9-EF4F-465E-985B-34521F68C583}"/>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764178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87F5577-D71B-4279-B07A-62F703E5D1DC}"/>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5" name="Footer Placeholder 4">
            <a:extLst>
              <a:ext uri="{FF2B5EF4-FFF2-40B4-BE49-F238E27FC236}">
                <a16:creationId xmlns:a16="http://schemas.microsoft.com/office/drawing/2014/main" id="{F648367D-C35C-4023-BEBE-F834D033B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FCF8A-B8C6-496A-98A5-BBB52DB70F16}"/>
              </a:ext>
            </a:extLst>
          </p:cNvPr>
          <p:cNvSpPr>
            <a:spLocks noGrp="1"/>
          </p:cNvSpPr>
          <p:nvPr>
            <p:ph type="sldNum" sz="quarter" idx="12"/>
          </p:nvPr>
        </p:nvSpPr>
        <p:spPr/>
        <p:txBody>
          <a:bodyPr/>
          <a:lstStyle/>
          <a:p>
            <a:fld id="{19590046-DA73-4BBF-84B5-C08E6F75191A}" type="slidenum">
              <a:rPr lang="en-US" smtClean="0"/>
              <a:t>‹#›</a:t>
            </a:fld>
            <a:endParaRPr lang="en-US"/>
          </a:p>
        </p:txBody>
      </p:sp>
      <p:sp>
        <p:nvSpPr>
          <p:cNvPr id="11" name="Rectangle 5">
            <a:extLst>
              <a:ext uri="{FF2B5EF4-FFF2-40B4-BE49-F238E27FC236}">
                <a16:creationId xmlns:a16="http://schemas.microsoft.com/office/drawing/2014/main" id="{CDE45C10-227D-42DF-A888-EEFD3784FA8E}"/>
              </a:ext>
              <a:ext uri="{C183D7F6-B498-43B3-948B-1728B52AA6E4}">
                <adec:decorative xmlns:adec="http://schemas.microsoft.com/office/drawing/2017/decorative" val="1"/>
              </a:ext>
            </a:extLst>
          </p:cNvPr>
          <p:cNvSpPr/>
          <p:nvPr/>
        </p:nvSpPr>
        <p:spPr>
          <a:xfrm>
            <a:off x="723900" y="750338"/>
            <a:ext cx="4580642" cy="5494694"/>
          </a:xfrm>
          <a:custGeom>
            <a:avLst/>
            <a:gdLst>
              <a:gd name="connsiteX0" fmla="*/ 0 w 6096000"/>
              <a:gd name="connsiteY0" fmla="*/ 0 h 6858000"/>
              <a:gd name="connsiteX1" fmla="*/ 6096000 w 6096000"/>
              <a:gd name="connsiteY1" fmla="*/ 0 h 6858000"/>
              <a:gd name="connsiteX2" fmla="*/ 6096000 w 6096000"/>
              <a:gd name="connsiteY2" fmla="*/ 6858000 h 6858000"/>
              <a:gd name="connsiteX3" fmla="*/ 0 w 6096000"/>
              <a:gd name="connsiteY3" fmla="*/ 6858000 h 6858000"/>
              <a:gd name="connsiteX4" fmla="*/ 0 w 6096000"/>
              <a:gd name="connsiteY4" fmla="*/ 0 h 6858000"/>
              <a:gd name="connsiteX0" fmla="*/ 0 w 6096000"/>
              <a:gd name="connsiteY0" fmla="*/ 0 h 6858000"/>
              <a:gd name="connsiteX1" fmla="*/ 6096000 w 6096000"/>
              <a:gd name="connsiteY1" fmla="*/ 0 h 6858000"/>
              <a:gd name="connsiteX2" fmla="*/ 6096000 w 6096000"/>
              <a:gd name="connsiteY2" fmla="*/ 6858000 h 6858000"/>
              <a:gd name="connsiteX3" fmla="*/ 3058886 w 6096000"/>
              <a:gd name="connsiteY3" fmla="*/ 6858000 h 6858000"/>
              <a:gd name="connsiteX4" fmla="*/ 0 w 6096000"/>
              <a:gd name="connsiteY4" fmla="*/ 6858000 h 6858000"/>
              <a:gd name="connsiteX5" fmla="*/ 0 w 6096000"/>
              <a:gd name="connsiteY5" fmla="*/ 0 h 6858000"/>
              <a:gd name="connsiteX0" fmla="*/ 0 w 6096000"/>
              <a:gd name="connsiteY0" fmla="*/ 0 h 6858000"/>
              <a:gd name="connsiteX1" fmla="*/ 6096000 w 6096000"/>
              <a:gd name="connsiteY1" fmla="*/ 0 h 6858000"/>
              <a:gd name="connsiteX2" fmla="*/ 6096000 w 6096000"/>
              <a:gd name="connsiteY2" fmla="*/ 6858000 h 6858000"/>
              <a:gd name="connsiteX3" fmla="*/ 3037115 w 6096000"/>
              <a:gd name="connsiteY3" fmla="*/ 5889172 h 6858000"/>
              <a:gd name="connsiteX4" fmla="*/ 0 w 6096000"/>
              <a:gd name="connsiteY4" fmla="*/ 6858000 h 6858000"/>
              <a:gd name="connsiteX5" fmla="*/ 0 w 6096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6000" h="6858000">
                <a:moveTo>
                  <a:pt x="0" y="0"/>
                </a:moveTo>
                <a:lnTo>
                  <a:pt x="6096000" y="0"/>
                </a:lnTo>
                <a:lnTo>
                  <a:pt x="6096000" y="6858000"/>
                </a:lnTo>
                <a:lnTo>
                  <a:pt x="3037115" y="5889172"/>
                </a:lnTo>
                <a:lnTo>
                  <a:pt x="0" y="6858000"/>
                </a:lnTo>
                <a:lnTo>
                  <a:pt x="0" y="0"/>
                </a:lnTo>
                <a:close/>
              </a:path>
            </a:pathLst>
          </a:custGeom>
          <a:solidFill>
            <a:schemeClr val="bg2">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DA214944-8898-48BC-AE6F-065DA7BBB8E8}"/>
              </a:ext>
              <a:ext uri="{C183D7F6-B498-43B3-948B-1728B52AA6E4}">
                <adec:decorative xmlns:adec="http://schemas.microsoft.com/office/drawing/2017/decorative" val="1"/>
              </a:ext>
            </a:extLst>
          </p:cNvPr>
          <p:cNvGrpSpPr/>
          <p:nvPr/>
        </p:nvGrpSpPr>
        <p:grpSpPr>
          <a:xfrm>
            <a:off x="2580478" y="4714704"/>
            <a:ext cx="867485" cy="115439"/>
            <a:chOff x="8910933" y="1861308"/>
            <a:chExt cx="867485" cy="115439"/>
          </a:xfrm>
        </p:grpSpPr>
        <p:sp>
          <p:nvSpPr>
            <p:cNvPr id="8" name="Rectangle 7">
              <a:extLst>
                <a:ext uri="{FF2B5EF4-FFF2-40B4-BE49-F238E27FC236}">
                  <a16:creationId xmlns:a16="http://schemas.microsoft.com/office/drawing/2014/main" id="{B94B3AAB-30C4-441D-B481-D253F8325953}"/>
                </a:ext>
              </a:extLst>
            </p:cNvPr>
            <p:cNvSpPr/>
            <p:nvPr/>
          </p:nvSpPr>
          <p:spPr>
            <a:xfrm rot="18964825" flipH="1">
              <a:off x="9286956" y="1861308"/>
              <a:ext cx="115439" cy="115439"/>
            </a:xfrm>
            <a:prstGeom prst="rect">
              <a:avLst/>
            </a:prstGeom>
            <a:no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ffectLst>
                  <a:outerShdw blurRad="38100" dist="38100" dir="2700000" algn="tl">
                    <a:srgbClr val="000000">
                      <a:alpha val="43137"/>
                    </a:srgbClr>
                  </a:outerShdw>
                </a:effectLst>
              </a:endParaRPr>
            </a:p>
          </p:txBody>
        </p:sp>
        <p:cxnSp>
          <p:nvCxnSpPr>
            <p:cNvPr id="9" name="Straight Connector 8">
              <a:extLst>
                <a:ext uri="{FF2B5EF4-FFF2-40B4-BE49-F238E27FC236}">
                  <a16:creationId xmlns:a16="http://schemas.microsoft.com/office/drawing/2014/main" id="{FDCB6176-5585-40BC-BC9C-CA625F989F1B}"/>
                </a:ext>
              </a:extLst>
            </p:cNvPr>
            <p:cNvCxnSpPr/>
            <p:nvPr/>
          </p:nvCxnSpPr>
          <p:spPr>
            <a:xfrm>
              <a:off x="9426289"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C4F1D9-97D8-43DD-A319-C56367F97FCE}"/>
                </a:ext>
              </a:extLst>
            </p:cNvPr>
            <p:cNvCxnSpPr/>
            <p:nvPr/>
          </p:nvCxnSpPr>
          <p:spPr>
            <a:xfrm>
              <a:off x="8910933" y="1919027"/>
              <a:ext cx="352129"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25E64ED-B373-4866-B5A2-E805D3168BBB}"/>
              </a:ext>
            </a:extLst>
          </p:cNvPr>
          <p:cNvSpPr>
            <a:spLocks noGrp="1"/>
          </p:cNvSpPr>
          <p:nvPr>
            <p:ph type="title"/>
          </p:nvPr>
        </p:nvSpPr>
        <p:spPr>
          <a:xfrm>
            <a:off x="1151291" y="1274475"/>
            <a:ext cx="3761832" cy="2823913"/>
          </a:xfrm>
        </p:spPr>
        <p:txBody>
          <a:bodyPr anchor="b">
            <a:normAutofit/>
          </a:bodyPr>
          <a:lstStyle>
            <a:lvl1pPr algn="ctr">
              <a:defRPr sz="3200" cap="all" spc="600" baseline="0"/>
            </a:lvl1pPr>
          </a:lstStyle>
          <a:p>
            <a:r>
              <a:rPr lang="en-US"/>
              <a:t>Click to edit Master title style</a:t>
            </a:r>
          </a:p>
        </p:txBody>
      </p:sp>
      <p:sp>
        <p:nvSpPr>
          <p:cNvPr id="3" name="Text Placeholder 2">
            <a:extLst>
              <a:ext uri="{FF2B5EF4-FFF2-40B4-BE49-F238E27FC236}">
                <a16:creationId xmlns:a16="http://schemas.microsoft.com/office/drawing/2014/main" id="{AB6D6168-DDAE-41B2-A0D5-42185A2D028C}"/>
              </a:ext>
            </a:extLst>
          </p:cNvPr>
          <p:cNvSpPr>
            <a:spLocks noGrp="1"/>
          </p:cNvSpPr>
          <p:nvPr>
            <p:ph type="body" idx="1"/>
          </p:nvPr>
        </p:nvSpPr>
        <p:spPr>
          <a:xfrm>
            <a:off x="6556756" y="2730304"/>
            <a:ext cx="4383030" cy="1397390"/>
          </a:xfrm>
        </p:spPr>
        <p:txBody>
          <a:bodyPr anchor="ctr">
            <a:normAutofit/>
          </a:bodyPr>
          <a:lstStyle>
            <a:lvl1pPr marL="0" indent="0" algn="ctr">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00248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825EB-71EE-41B3-89D2-47A0C7C359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662F7D-C4AD-4BD4-AAC8-F0223EE4A38B}"/>
              </a:ext>
            </a:extLst>
          </p:cNvPr>
          <p:cNvSpPr>
            <a:spLocks noGrp="1"/>
          </p:cNvSpPr>
          <p:nvPr>
            <p:ph sz="half" idx="1"/>
          </p:nvPr>
        </p:nvSpPr>
        <p:spPr>
          <a:xfrm>
            <a:off x="1037305"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0FB088-28C6-4667-8DF2-0DE32AE3EC30}"/>
              </a:ext>
            </a:extLst>
          </p:cNvPr>
          <p:cNvSpPr>
            <a:spLocks noGrp="1"/>
          </p:cNvSpPr>
          <p:nvPr>
            <p:ph sz="half" idx="2"/>
          </p:nvPr>
        </p:nvSpPr>
        <p:spPr>
          <a:xfrm>
            <a:off x="6172200" y="2155369"/>
            <a:ext cx="4953000" cy="39983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36095F-AE34-4E94-B722-E3A1205AEEDC}"/>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6" name="Footer Placeholder 5">
            <a:extLst>
              <a:ext uri="{FF2B5EF4-FFF2-40B4-BE49-F238E27FC236}">
                <a16:creationId xmlns:a16="http://schemas.microsoft.com/office/drawing/2014/main" id="{6E06A8E6-BD94-48EA-8F35-DA0DF910AC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78AEF-56B8-49F5-81E8-663B1FFA073B}"/>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277072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873F-001F-4254-97F3-05329E6A7B67}"/>
              </a:ext>
            </a:extLst>
          </p:cNvPr>
          <p:cNvSpPr>
            <a:spLocks noGrp="1"/>
          </p:cNvSpPr>
          <p:nvPr>
            <p:ph type="title"/>
          </p:nvPr>
        </p:nvSpPr>
        <p:spPr>
          <a:xfrm>
            <a:off x="1028700" y="555171"/>
            <a:ext cx="10134600" cy="1135517"/>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37B575-060F-4296-A28A-93DA109F96F5}"/>
              </a:ext>
            </a:extLst>
          </p:cNvPr>
          <p:cNvSpPr>
            <a:spLocks noGrp="1"/>
          </p:cNvSpPr>
          <p:nvPr>
            <p:ph type="body" idx="1"/>
          </p:nvPr>
        </p:nvSpPr>
        <p:spPr>
          <a:xfrm>
            <a:off x="1037306" y="1801620"/>
            <a:ext cx="4849036"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581A51-F4D1-4A02-9918-C416F820B646}"/>
              </a:ext>
            </a:extLst>
          </p:cNvPr>
          <p:cNvSpPr>
            <a:spLocks noGrp="1"/>
          </p:cNvSpPr>
          <p:nvPr>
            <p:ph sz="half" idx="2"/>
          </p:nvPr>
        </p:nvSpPr>
        <p:spPr>
          <a:xfrm>
            <a:off x="1037306" y="2619103"/>
            <a:ext cx="4849036"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2916D0-3DFE-455D-9888-3FDEFD3DE0CD}"/>
              </a:ext>
            </a:extLst>
          </p:cNvPr>
          <p:cNvSpPr>
            <a:spLocks noGrp="1"/>
          </p:cNvSpPr>
          <p:nvPr>
            <p:ph type="body" sz="quarter" idx="3"/>
          </p:nvPr>
        </p:nvSpPr>
        <p:spPr>
          <a:xfrm>
            <a:off x="6250108" y="1801620"/>
            <a:ext cx="4904585" cy="814387"/>
          </a:xfrm>
        </p:spPr>
        <p:txBody>
          <a:bodyPr anchor="b">
            <a:normAutofit/>
          </a:bodyPr>
          <a:lstStyle>
            <a:lvl1pPr marL="0" indent="0">
              <a:buNone/>
              <a:defRPr sz="18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93D763-0643-4A48-8007-93391C59F6D5}"/>
              </a:ext>
            </a:extLst>
          </p:cNvPr>
          <p:cNvSpPr>
            <a:spLocks noGrp="1"/>
          </p:cNvSpPr>
          <p:nvPr>
            <p:ph sz="quarter" idx="4"/>
          </p:nvPr>
        </p:nvSpPr>
        <p:spPr>
          <a:xfrm>
            <a:off x="6250108" y="2619103"/>
            <a:ext cx="4904585" cy="35149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A2D07B-3A5D-41C2-83B8-BD1AD6522CAD}"/>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8" name="Footer Placeholder 7">
            <a:extLst>
              <a:ext uri="{FF2B5EF4-FFF2-40B4-BE49-F238E27FC236}">
                <a16:creationId xmlns:a16="http://schemas.microsoft.com/office/drawing/2014/main" id="{0E2C1367-FE5A-4CDD-B85B-724FFFE5B5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92F244-23EB-4E1A-B74F-77F23F87978D}"/>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714305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76C0A-BEF4-4DE4-A9D2-C60298FC7F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67C0AC-3C98-4D68-AE72-CFFA1638CC02}"/>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4" name="Footer Placeholder 3">
            <a:extLst>
              <a:ext uri="{FF2B5EF4-FFF2-40B4-BE49-F238E27FC236}">
                <a16:creationId xmlns:a16="http://schemas.microsoft.com/office/drawing/2014/main" id="{FEA7722A-E2E4-45D2-8A20-4853ED6837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46B9201-B20B-4412-B745-F2F6A91487E8}"/>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463231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4889A-9ABE-4409-BAD8-F84C36C1FA09}"/>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3" name="Footer Placeholder 2">
            <a:extLst>
              <a:ext uri="{FF2B5EF4-FFF2-40B4-BE49-F238E27FC236}">
                <a16:creationId xmlns:a16="http://schemas.microsoft.com/office/drawing/2014/main" id="{7DDA5A70-FE21-4CB6-A67B-1DC798E9E3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84AD11-7FD2-432C-A6AB-395BE9275C1B}"/>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1669361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397CF-9CDD-4E78-8F35-A2FFE7867419}"/>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194BFE-7A85-4123-B0F7-4DB1C141CE60}"/>
              </a:ext>
            </a:extLst>
          </p:cNvPr>
          <p:cNvSpPr>
            <a:spLocks noGrp="1"/>
          </p:cNvSpPr>
          <p:nvPr>
            <p:ph idx="1"/>
          </p:nvPr>
        </p:nvSpPr>
        <p:spPr>
          <a:xfrm>
            <a:off x="5183188" y="1066800"/>
            <a:ext cx="6172200" cy="48386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1EFD6D-1929-4A73-A860-22A36FF5C17D}"/>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99A5-94A1-4452-AFF0-918BDA8B14F9}"/>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6" name="Footer Placeholder 5">
            <a:extLst>
              <a:ext uri="{FF2B5EF4-FFF2-40B4-BE49-F238E27FC236}">
                <a16:creationId xmlns:a16="http://schemas.microsoft.com/office/drawing/2014/main" id="{489589D8-DD83-406C-A77A-176D23993B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E46024-82ED-40EF-8846-F6CC44BC53DE}"/>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752509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12FA-83A4-42AF-98D7-312C4C5A7128}"/>
              </a:ext>
            </a:extLst>
          </p:cNvPr>
          <p:cNvSpPr>
            <a:spLocks noGrp="1"/>
          </p:cNvSpPr>
          <p:nvPr>
            <p:ph type="title"/>
          </p:nvPr>
        </p:nvSpPr>
        <p:spPr>
          <a:xfrm>
            <a:off x="1066800" y="457200"/>
            <a:ext cx="370522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CF1DC8-2932-4C6E-BFBB-8BA1C9598425}"/>
              </a:ext>
            </a:extLst>
          </p:cNvPr>
          <p:cNvSpPr>
            <a:spLocks noGrp="1"/>
          </p:cNvSpPr>
          <p:nvPr>
            <p:ph type="pic" idx="1"/>
          </p:nvPr>
        </p:nvSpPr>
        <p:spPr>
          <a:xfrm>
            <a:off x="5183188" y="1066800"/>
            <a:ext cx="5942012" cy="4838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D6E0000-EF01-46A5-8A71-25FB7EA3F94A}"/>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1AD40B-9246-4532-9F73-5BA9061C3ABA}"/>
              </a:ext>
            </a:extLst>
          </p:cNvPr>
          <p:cNvSpPr>
            <a:spLocks noGrp="1"/>
          </p:cNvSpPr>
          <p:nvPr>
            <p:ph type="dt" sz="half" idx="10"/>
          </p:nvPr>
        </p:nvSpPr>
        <p:spPr/>
        <p:txBody>
          <a:bodyPr/>
          <a:lstStyle/>
          <a:p>
            <a:fld id="{C485584D-7D79-4248-9986-4CA35242F944}" type="datetimeFigureOut">
              <a:rPr lang="en-US" smtClean="0"/>
              <a:t>7/18/2022</a:t>
            </a:fld>
            <a:endParaRPr lang="en-US"/>
          </a:p>
        </p:txBody>
      </p:sp>
      <p:sp>
        <p:nvSpPr>
          <p:cNvPr id="6" name="Footer Placeholder 5">
            <a:extLst>
              <a:ext uri="{FF2B5EF4-FFF2-40B4-BE49-F238E27FC236}">
                <a16:creationId xmlns:a16="http://schemas.microsoft.com/office/drawing/2014/main" id="{8BE6B9A0-5B1C-4F7B-828A-EF74E5147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2E99FB-C932-4165-A612-8B302D8F7229}"/>
              </a:ext>
            </a:extLst>
          </p:cNvPr>
          <p:cNvSpPr>
            <a:spLocks noGrp="1"/>
          </p:cNvSpPr>
          <p:nvPr>
            <p:ph type="sldNum" sz="quarter" idx="12"/>
          </p:nvPr>
        </p:nvSpPr>
        <p:spPr/>
        <p:txBody>
          <a:bodyPr/>
          <a:lstStyle/>
          <a:p>
            <a:fld id="{19590046-DA73-4BBF-84B5-C08E6F75191A}" type="slidenum">
              <a:rPr lang="en-US" smtClean="0"/>
              <a:t>‹#›</a:t>
            </a:fld>
            <a:endParaRPr lang="en-US"/>
          </a:p>
        </p:txBody>
      </p:sp>
    </p:spTree>
    <p:extLst>
      <p:ext uri="{BB962C8B-B14F-4D97-AF65-F5344CB8AC3E}">
        <p14:creationId xmlns:p14="http://schemas.microsoft.com/office/powerpoint/2010/main" val="3655342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CE7638-D991-46E7-BF2C-67D1AC829628}"/>
              </a:ext>
            </a:extLst>
          </p:cNvPr>
          <p:cNvSpPr>
            <a:spLocks noGrp="1"/>
          </p:cNvSpPr>
          <p:nvPr>
            <p:ph type="title"/>
          </p:nvPr>
        </p:nvSpPr>
        <p:spPr>
          <a:xfrm>
            <a:off x="1028700" y="723900"/>
            <a:ext cx="10134600" cy="1288489"/>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CA7C6B9C-4923-4DAB-9748-D5CD289EB978}"/>
              </a:ext>
            </a:extLst>
          </p:cNvPr>
          <p:cNvSpPr>
            <a:spLocks noGrp="1"/>
          </p:cNvSpPr>
          <p:nvPr>
            <p:ph type="body" idx="1"/>
          </p:nvPr>
        </p:nvSpPr>
        <p:spPr>
          <a:xfrm>
            <a:off x="1028700" y="2161903"/>
            <a:ext cx="10134600" cy="396934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7578CF6-4B33-40E4-B881-5F4C568378E1}"/>
              </a:ext>
            </a:extLst>
          </p:cNvPr>
          <p:cNvSpPr>
            <a:spLocks noGrp="1"/>
          </p:cNvSpPr>
          <p:nvPr>
            <p:ph type="sldNum" sz="quarter" idx="4"/>
          </p:nvPr>
        </p:nvSpPr>
        <p:spPr>
          <a:xfrm>
            <a:off x="11394765" y="6245032"/>
            <a:ext cx="524491" cy="365125"/>
          </a:xfrm>
          <a:prstGeom prst="rect">
            <a:avLst/>
          </a:prstGeom>
        </p:spPr>
        <p:txBody>
          <a:bodyPr vert="horz" lIns="91440" tIns="45720" rIns="91440" bIns="45720" rtlCol="0" anchor="ctr"/>
          <a:lstStyle>
            <a:lvl1pPr algn="r">
              <a:defRPr sz="1050">
                <a:solidFill>
                  <a:schemeClr val="tx2"/>
                </a:solidFill>
              </a:defRPr>
            </a:lvl1pPr>
          </a:lstStyle>
          <a:p>
            <a:fld id="{19590046-DA73-4BBF-84B5-C08E6F75191A}" type="slidenum">
              <a:rPr lang="en-US" smtClean="0"/>
              <a:t>‹#›</a:t>
            </a:fld>
            <a:endParaRPr lang="en-US"/>
          </a:p>
        </p:txBody>
      </p:sp>
      <p:sp>
        <p:nvSpPr>
          <p:cNvPr id="4" name="Date Placeholder 3">
            <a:extLst>
              <a:ext uri="{FF2B5EF4-FFF2-40B4-BE49-F238E27FC236}">
                <a16:creationId xmlns:a16="http://schemas.microsoft.com/office/drawing/2014/main" id="{25AE857E-F564-4539-9984-10435B6140AC}"/>
              </a:ext>
            </a:extLst>
          </p:cNvPr>
          <p:cNvSpPr>
            <a:spLocks noGrp="1"/>
          </p:cNvSpPr>
          <p:nvPr>
            <p:ph type="dt" sz="half" idx="2"/>
          </p:nvPr>
        </p:nvSpPr>
        <p:spPr>
          <a:xfrm>
            <a:off x="354841" y="6245032"/>
            <a:ext cx="2659380" cy="365125"/>
          </a:xfrm>
          <a:prstGeom prst="rect">
            <a:avLst/>
          </a:prstGeom>
        </p:spPr>
        <p:txBody>
          <a:bodyPr vert="horz" lIns="91440" tIns="45720" rIns="91440" bIns="45720" rtlCol="0" anchor="ctr"/>
          <a:lstStyle>
            <a:lvl1pPr algn="l">
              <a:defRPr sz="1050">
                <a:solidFill>
                  <a:schemeClr val="tx2"/>
                </a:solidFill>
              </a:defRPr>
            </a:lvl1pPr>
          </a:lstStyle>
          <a:p>
            <a:fld id="{C485584D-7D79-4248-9986-4CA35242F944}" type="datetimeFigureOut">
              <a:rPr lang="en-US" smtClean="0"/>
              <a:t>7/18/2022</a:t>
            </a:fld>
            <a:endParaRPr lang="en-US"/>
          </a:p>
        </p:txBody>
      </p:sp>
      <p:sp>
        <p:nvSpPr>
          <p:cNvPr id="5" name="Footer Placeholder 4">
            <a:extLst>
              <a:ext uri="{FF2B5EF4-FFF2-40B4-BE49-F238E27FC236}">
                <a16:creationId xmlns:a16="http://schemas.microsoft.com/office/drawing/2014/main" id="{7D1EABEF-B998-4B11-A878-8F492F8E3983}"/>
              </a:ext>
            </a:extLst>
          </p:cNvPr>
          <p:cNvSpPr>
            <a:spLocks noGrp="1"/>
          </p:cNvSpPr>
          <p:nvPr>
            <p:ph type="ftr" sz="quarter" idx="3"/>
          </p:nvPr>
        </p:nvSpPr>
        <p:spPr>
          <a:xfrm>
            <a:off x="7279964" y="6245033"/>
            <a:ext cx="4112222" cy="365125"/>
          </a:xfrm>
          <a:prstGeom prst="rect">
            <a:avLst/>
          </a:prstGeom>
        </p:spPr>
        <p:txBody>
          <a:bodyPr vert="horz" lIns="91440" tIns="45720" rIns="91440" bIns="45720" rtlCol="0" anchor="ctr"/>
          <a:lstStyle>
            <a:lvl1pPr algn="r">
              <a:defRPr sz="1050">
                <a:solidFill>
                  <a:schemeClr val="tx2"/>
                </a:solidFill>
              </a:defRPr>
            </a:lvl1pPr>
          </a:lstStyle>
          <a:p>
            <a:endParaRPr lang="en-US"/>
          </a:p>
        </p:txBody>
      </p:sp>
      <p:sp>
        <p:nvSpPr>
          <p:cNvPr id="16" name="Freeform: Shape 15">
            <a:extLst>
              <a:ext uri="{FF2B5EF4-FFF2-40B4-BE49-F238E27FC236}">
                <a16:creationId xmlns:a16="http://schemas.microsoft.com/office/drawing/2014/main" id="{9EB54D17-3792-403D-9127-495845021D2B}"/>
              </a:ext>
            </a:extLst>
          </p:cNvPr>
          <p:cNvSpPr/>
          <p:nvPr/>
        </p:nvSpPr>
        <p:spPr>
          <a:xfrm>
            <a:off x="0" y="0"/>
            <a:ext cx="12192000" cy="6858000"/>
          </a:xfrm>
          <a:custGeom>
            <a:avLst/>
            <a:gdLst>
              <a:gd name="connsiteX0" fmla="*/ 160920 w 12192000"/>
              <a:gd name="connsiteY0" fmla="*/ 157606 h 6858000"/>
              <a:gd name="connsiteX1" fmla="*/ 160920 w 12192000"/>
              <a:gd name="connsiteY1" fmla="*/ 6700394 h 6858000"/>
              <a:gd name="connsiteX2" fmla="*/ 12031081 w 12192000"/>
              <a:gd name="connsiteY2" fmla="*/ 6700394 h 6858000"/>
              <a:gd name="connsiteX3" fmla="*/ 12031081 w 12192000"/>
              <a:gd name="connsiteY3" fmla="*/ 157606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160920" y="157606"/>
                </a:moveTo>
                <a:lnTo>
                  <a:pt x="160920" y="6700394"/>
                </a:lnTo>
                <a:lnTo>
                  <a:pt x="12031081" y="6700394"/>
                </a:lnTo>
                <a:lnTo>
                  <a:pt x="12031081" y="157606"/>
                </a:lnTo>
                <a:close/>
                <a:moveTo>
                  <a:pt x="0" y="0"/>
                </a:moveTo>
                <a:lnTo>
                  <a:pt x="12192000" y="0"/>
                </a:lnTo>
                <a:lnTo>
                  <a:pt x="12192000" y="6858000"/>
                </a:lnTo>
                <a:lnTo>
                  <a:pt x="0" y="685800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497862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txStyles>
    <p:titleStyle>
      <a:lvl1pPr algn="l" defTabSz="914400" rtl="0" eaLnBrk="1" latinLnBrk="0" hangingPunct="1">
        <a:lnSpc>
          <a:spcPct val="110000"/>
        </a:lnSpc>
        <a:spcBef>
          <a:spcPct val="0"/>
        </a:spcBef>
        <a:buNone/>
        <a:defRPr sz="3200" kern="1200" cap="none" baseline="0">
          <a:solidFill>
            <a:schemeClr val="tx2"/>
          </a:solidFill>
          <a:latin typeface="+mj-lt"/>
          <a:ea typeface="+mj-ea"/>
          <a:cs typeface="+mj-cs"/>
        </a:defRPr>
      </a:lvl1pPr>
    </p:titleStyle>
    <p:bodyStyle>
      <a:lvl1pPr marL="0" indent="0" algn="l" defTabSz="914400" rtl="0" eaLnBrk="1" latinLnBrk="0" hangingPunct="1">
        <a:lnSpc>
          <a:spcPct val="110000"/>
        </a:lnSpc>
        <a:spcBef>
          <a:spcPts val="1000"/>
        </a:spcBef>
        <a:buFontTx/>
        <a:buNone/>
        <a:defRPr sz="2000" kern="1200">
          <a:solidFill>
            <a:schemeClr val="tx2"/>
          </a:solidFill>
          <a:latin typeface="+mn-lt"/>
          <a:ea typeface="+mn-ea"/>
          <a:cs typeface="+mn-cs"/>
        </a:defRPr>
      </a:lvl1pPr>
      <a:lvl2pPr marL="274320" indent="-228600" algn="l" defTabSz="914400" rtl="0" eaLnBrk="1" latinLnBrk="0" hangingPunct="1">
        <a:lnSpc>
          <a:spcPct val="110000"/>
        </a:lnSpc>
        <a:spcBef>
          <a:spcPts val="500"/>
        </a:spcBef>
        <a:buSzPct val="85000"/>
        <a:buFont typeface="Arial" panose="020B0604020202020204" pitchFamily="34" charset="0"/>
        <a:buChar char="•"/>
        <a:defRPr sz="1800" kern="1200">
          <a:solidFill>
            <a:schemeClr val="tx2"/>
          </a:solidFill>
          <a:latin typeface="+mn-lt"/>
          <a:ea typeface="+mn-ea"/>
          <a:cs typeface="+mn-cs"/>
        </a:defRPr>
      </a:lvl2pPr>
      <a:lvl3pPr marL="274320" indent="0" algn="l" defTabSz="914400" rtl="0" eaLnBrk="1" latinLnBrk="0" hangingPunct="1">
        <a:lnSpc>
          <a:spcPct val="110000"/>
        </a:lnSpc>
        <a:spcBef>
          <a:spcPts val="500"/>
        </a:spcBef>
        <a:buFontTx/>
        <a:buNone/>
        <a:defRPr sz="1600" kern="1200">
          <a:solidFill>
            <a:schemeClr val="tx2"/>
          </a:solidFill>
          <a:latin typeface="+mn-lt"/>
          <a:ea typeface="+mn-ea"/>
          <a:cs typeface="+mn-cs"/>
        </a:defRPr>
      </a:lvl3pPr>
      <a:lvl4pPr marL="548640" indent="-228600" algn="l" defTabSz="914400" rtl="0" eaLnBrk="1" latinLnBrk="0" hangingPunct="1">
        <a:lnSpc>
          <a:spcPct val="110000"/>
        </a:lnSpc>
        <a:spcBef>
          <a:spcPts val="500"/>
        </a:spcBef>
        <a:buFont typeface="Arial" panose="020B0604020202020204" pitchFamily="34" charset="0"/>
        <a:buChar char="•"/>
        <a:defRPr sz="1400" kern="1200">
          <a:solidFill>
            <a:schemeClr val="tx2"/>
          </a:solidFill>
          <a:latin typeface="+mn-lt"/>
          <a:ea typeface="+mn-ea"/>
          <a:cs typeface="+mn-cs"/>
        </a:defRPr>
      </a:lvl4pPr>
      <a:lvl5pPr marL="54864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5FB7726-C6A8-44D0-B179-A65DE454D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3">
            <a:extLst>
              <a:ext uri="{FF2B5EF4-FFF2-40B4-BE49-F238E27FC236}">
                <a16:creationId xmlns:a16="http://schemas.microsoft.com/office/drawing/2014/main" id="{820A8DEA-D1C9-4D63-8E8E-3764A29D9A33}"/>
              </a:ext>
            </a:extLst>
          </p:cNvPr>
          <p:cNvPicPr>
            <a:picLocks noChangeAspect="1"/>
          </p:cNvPicPr>
          <p:nvPr/>
        </p:nvPicPr>
        <p:blipFill rotWithShape="1">
          <a:blip r:embed="rId2"/>
          <a:srcRect t="22151" b="21600"/>
          <a:stretch/>
        </p:blipFill>
        <p:spPr>
          <a:xfrm>
            <a:off x="1" y="10"/>
            <a:ext cx="12192000" cy="6857989"/>
          </a:xfrm>
          <a:prstGeom prst="rect">
            <a:avLst/>
          </a:prstGeom>
        </p:spPr>
      </p:pic>
      <p:sp>
        <p:nvSpPr>
          <p:cNvPr id="3" name="Flowchart: Alternate Process 2">
            <a:extLst>
              <a:ext uri="{FF2B5EF4-FFF2-40B4-BE49-F238E27FC236}">
                <a16:creationId xmlns:a16="http://schemas.microsoft.com/office/drawing/2014/main" id="{709C1E43-6596-4B01-A16C-88A34E5F2A4F}"/>
              </a:ext>
            </a:extLst>
          </p:cNvPr>
          <p:cNvSpPr/>
          <p:nvPr/>
        </p:nvSpPr>
        <p:spPr>
          <a:xfrm>
            <a:off x="2301264" y="1419637"/>
            <a:ext cx="7589471" cy="4333881"/>
          </a:xfrm>
          <a:prstGeom prst="flowChartAlternateProcess">
            <a:avLst/>
          </a:prstGeom>
          <a:solidFill>
            <a:srgbClr val="F3F5F2"/>
          </a:solidFill>
          <a:ln w="762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rtl="0" fontAlgn="base"/>
            <a:r>
              <a:rPr lang="en-GB" sz="3600" b="0" i="0" u="none" strike="noStrike" dirty="0">
                <a:solidFill>
                  <a:schemeClr val="tx1"/>
                </a:solidFill>
                <a:effectLst/>
                <a:latin typeface="Arial" panose="020B0604020202020204" pitchFamily="34" charset="0"/>
              </a:rPr>
              <a:t>STAFF BENEFITS</a:t>
            </a:r>
            <a:r>
              <a:rPr lang="en-US" sz="3600" b="0" i="0" dirty="0">
                <a:solidFill>
                  <a:schemeClr val="tx1"/>
                </a:solidFill>
                <a:effectLst/>
                <a:latin typeface="Arial" panose="020B0604020202020204" pitchFamily="34" charset="0"/>
              </a:rPr>
              <a:t>​</a:t>
            </a:r>
            <a:endParaRPr lang="en-GB" sz="3600" b="0" i="0" dirty="0">
              <a:solidFill>
                <a:schemeClr val="tx1"/>
              </a:solidFill>
              <a:effectLst/>
              <a:latin typeface="Segoe UI" panose="020B0502040204020203" pitchFamily="34" charset="0"/>
            </a:endParaRPr>
          </a:p>
          <a:p>
            <a:pPr algn="ctr" rtl="0" fontAlgn="base"/>
            <a:r>
              <a:rPr lang="en-GB" sz="3600" b="0" i="0" dirty="0">
                <a:solidFill>
                  <a:schemeClr val="tx1"/>
                </a:solidFill>
                <a:effectLst/>
                <a:latin typeface="Arial" panose="020B0604020202020204" pitchFamily="34" charset="0"/>
              </a:rPr>
              <a:t>​</a:t>
            </a:r>
            <a:endParaRPr lang="en-GB" sz="3600" b="0" i="0" dirty="0">
              <a:solidFill>
                <a:schemeClr val="tx1"/>
              </a:solidFill>
              <a:effectLst/>
              <a:latin typeface="Segoe UI" panose="020B0502040204020203" pitchFamily="34" charset="0"/>
            </a:endParaRPr>
          </a:p>
          <a:p>
            <a:pPr algn="ctr" rtl="0" fontAlgn="base"/>
            <a:r>
              <a:rPr lang="en-GB" sz="3600" b="0" i="0" u="none" strike="noStrike" dirty="0">
                <a:solidFill>
                  <a:schemeClr val="tx1"/>
                </a:solidFill>
                <a:effectLst/>
                <a:latin typeface="Arial" panose="020B0604020202020204" pitchFamily="34" charset="0"/>
              </a:rPr>
              <a:t>At Leicester College</a:t>
            </a:r>
            <a:endParaRPr lang="en-US" sz="3600" b="0" i="0" dirty="0">
              <a:solidFill>
                <a:schemeClr val="tx1"/>
              </a:solidFill>
              <a:effectLst/>
              <a:latin typeface="Segoe UI" panose="020B0502040204020203" pitchFamily="34" charset="0"/>
            </a:endParaRPr>
          </a:p>
        </p:txBody>
      </p:sp>
      <p:cxnSp>
        <p:nvCxnSpPr>
          <p:cNvPr id="6" name="Straight Connector 5">
            <a:extLst>
              <a:ext uri="{FF2B5EF4-FFF2-40B4-BE49-F238E27FC236}">
                <a16:creationId xmlns:a16="http://schemas.microsoft.com/office/drawing/2014/main" id="{E5ECE873-90F4-451D-86BD-8910DDA5AEAA}"/>
              </a:ext>
            </a:extLst>
          </p:cNvPr>
          <p:cNvCxnSpPr/>
          <p:nvPr/>
        </p:nvCxnSpPr>
        <p:spPr>
          <a:xfrm>
            <a:off x="5137212" y="3586578"/>
            <a:ext cx="1882066"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22" descr="Logo&#10;&#10;Description automatically generated">
            <a:extLst>
              <a:ext uri="{FF2B5EF4-FFF2-40B4-BE49-F238E27FC236}">
                <a16:creationId xmlns:a16="http://schemas.microsoft.com/office/drawing/2014/main" id="{E1AF3F8A-ECD3-6244-EAFA-02DA7410CE6A}"/>
              </a:ext>
            </a:extLst>
          </p:cNvPr>
          <p:cNvPicPr>
            <a:picLocks noChangeAspect="1"/>
          </p:cNvPicPr>
          <p:nvPr/>
        </p:nvPicPr>
        <p:blipFill>
          <a:blip r:embed="rId3"/>
          <a:stretch>
            <a:fillRect/>
          </a:stretch>
        </p:blipFill>
        <p:spPr>
          <a:xfrm>
            <a:off x="5672643" y="1511653"/>
            <a:ext cx="846713" cy="1135191"/>
          </a:xfrm>
          <a:prstGeom prst="rect">
            <a:avLst/>
          </a:prstGeom>
        </p:spPr>
      </p:pic>
    </p:spTree>
    <p:extLst>
      <p:ext uri="{BB962C8B-B14F-4D97-AF65-F5344CB8AC3E}">
        <p14:creationId xmlns:p14="http://schemas.microsoft.com/office/powerpoint/2010/main" val="3056427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F34F5-88C6-4445-AC9C-4CBE7090D515}"/>
              </a:ext>
            </a:extLst>
          </p:cNvPr>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6230007" y="140378"/>
            <a:ext cx="5827985" cy="657724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175491" y="-61579"/>
            <a:ext cx="6317673" cy="6990257"/>
          </a:xfrm>
          <a:prstGeom prst="rect">
            <a:avLst/>
          </a:prstGeom>
        </p:spPr>
      </p:pic>
      <p:sp>
        <p:nvSpPr>
          <p:cNvPr id="3" name="TextBox 1">
            <a:extLst>
              <a:ext uri="{FF2B5EF4-FFF2-40B4-BE49-F238E27FC236}">
                <a16:creationId xmlns:a16="http://schemas.microsoft.com/office/drawing/2014/main" id="{EC3108BC-DDD9-C6FB-2378-6ACBEB3F4816}"/>
              </a:ext>
            </a:extLst>
          </p:cNvPr>
          <p:cNvSpPr txBox="1"/>
          <p:nvPr/>
        </p:nvSpPr>
        <p:spPr>
          <a:xfrm>
            <a:off x="6694668" y="742394"/>
            <a:ext cx="5186100"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600" b="1" dirty="0">
                <a:solidFill>
                  <a:srgbClr val="000000"/>
                </a:solidFill>
                <a:latin typeface="Arial" panose="020B0604020202020204" pitchFamily="34" charset="0"/>
              </a:rPr>
              <a:t>NUS Discount</a:t>
            </a:r>
            <a:endParaRPr lang="en-GB" sz="4400" b="1" dirty="0">
              <a:latin typeface="Arial" panose="020B0604020202020204" pitchFamily="34" charset="0"/>
              <a:cs typeface="Arial" panose="020B0604020202020204" pitchFamily="34" charset="0"/>
            </a:endParaRPr>
          </a:p>
        </p:txBody>
      </p:sp>
      <p:sp>
        <p:nvSpPr>
          <p:cNvPr id="9" name="TextBox 1">
            <a:extLst>
              <a:ext uri="{FF2B5EF4-FFF2-40B4-BE49-F238E27FC236}">
                <a16:creationId xmlns:a16="http://schemas.microsoft.com/office/drawing/2014/main" id="{D3703DBD-4551-849D-4184-73150ED68235}"/>
              </a:ext>
            </a:extLst>
          </p:cNvPr>
          <p:cNvSpPr txBox="1"/>
          <p:nvPr/>
        </p:nvSpPr>
        <p:spPr>
          <a:xfrm>
            <a:off x="6639744" y="1582340"/>
            <a:ext cx="5295947" cy="3416320"/>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12529"/>
                </a:solidFill>
                <a:effectLst/>
                <a:latin typeface="Arial" panose="020B0604020202020204" pitchFamily="34" charset="0"/>
              </a:rPr>
              <a:t>As an employee of Leicester College you can purchase an NUS TOTUM card, which you can then use to obtain student discount in a wide variety of places.  To purchase a card you need to apply as a student via the application form available </a:t>
            </a:r>
            <a:r>
              <a:rPr lang="en-GB" b="0" i="0" u="none" strike="noStrike" dirty="0">
                <a:solidFill>
                  <a:srgbClr val="000000"/>
                </a:solidFill>
                <a:effectLst/>
                <a:latin typeface="Arial" panose="020B0604020202020204" pitchFamily="34" charset="0"/>
              </a:rPr>
              <a:t>at www.nus.org.uk/en/nus-extra </a:t>
            </a:r>
            <a:r>
              <a:rPr lang="en-GB" b="0" i="0" u="none" strike="noStrike" dirty="0">
                <a:solidFill>
                  <a:srgbClr val="212529"/>
                </a:solidFill>
                <a:effectLst/>
                <a:latin typeface="Arial" panose="020B0604020202020204" pitchFamily="34" charset="0"/>
              </a:rPr>
              <a:t>using your Leicester College email address.  </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r>
              <a:rPr lang="en-GB" b="0" i="0" u="none" strike="noStrike" dirty="0">
                <a:solidFill>
                  <a:srgbClr val="212529"/>
                </a:solidFill>
                <a:effectLst/>
                <a:latin typeface="Arial" panose="020B0604020202020204" pitchFamily="34" charset="0"/>
              </a:rPr>
              <a:t>When asked to enter a course date, please enter a date 12 months from the date of application.  You will be required to upload a photo of yourself and pay via credit or debit card</a:t>
            </a:r>
            <a:r>
              <a:rPr lang="en-GB" b="0" i="0" u="none" strike="noStrike" dirty="0">
                <a:solidFill>
                  <a:srgbClr val="212529"/>
                </a:solidFill>
                <a:effectLst/>
                <a:latin typeface="Times New Roman" panose="02020603050405020304" pitchFamily="18" charset="0"/>
              </a:rPr>
              <a:t>.  </a:t>
            </a:r>
            <a:endParaRPr lang="en-US" b="0" i="0" dirty="0">
              <a:solidFill>
                <a:srgbClr val="000000"/>
              </a:solidFill>
              <a:effectLst/>
              <a:latin typeface="Segoe UI" panose="020B0502040204020203" pitchFamily="34" charset="0"/>
            </a:endParaRPr>
          </a:p>
        </p:txBody>
      </p:sp>
      <p:pic>
        <p:nvPicPr>
          <p:cNvPr id="10" name="Picture 22" descr="Logo&#10;&#10;Description automatically generated">
            <a:extLst>
              <a:ext uri="{FF2B5EF4-FFF2-40B4-BE49-F238E27FC236}">
                <a16:creationId xmlns:a16="http://schemas.microsoft.com/office/drawing/2014/main" id="{BC118A10-C970-4387-86CD-9C5EBE3B813D}"/>
              </a:ext>
            </a:extLst>
          </p:cNvPr>
          <p:cNvPicPr>
            <a:picLocks noChangeAspect="1"/>
          </p:cNvPicPr>
          <p:nvPr/>
        </p:nvPicPr>
        <p:blipFill>
          <a:blip r:embed="rId3"/>
          <a:stretch>
            <a:fillRect/>
          </a:stretch>
        </p:blipFill>
        <p:spPr>
          <a:xfrm>
            <a:off x="11352757" y="218691"/>
            <a:ext cx="707721" cy="940482"/>
          </a:xfrm>
          <a:prstGeom prst="rect">
            <a:avLst/>
          </a:prstGeom>
        </p:spPr>
      </p:pic>
      <p:pic>
        <p:nvPicPr>
          <p:cNvPr id="11" name="Picture 2">
            <a:extLst>
              <a:ext uri="{FF2B5EF4-FFF2-40B4-BE49-F238E27FC236}">
                <a16:creationId xmlns:a16="http://schemas.microsoft.com/office/drawing/2014/main" id="{121286E4-29E0-484B-BD97-4160469CF0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28204" y="5726070"/>
            <a:ext cx="2049049" cy="1026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032794"/>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BAC468-83D9-46E6-AA7C-72F614F5B05D}"/>
              </a:ext>
            </a:extLst>
          </p:cNvPr>
          <p:cNvSpPr/>
          <p:nvPr/>
        </p:nvSpPr>
        <p:spPr>
          <a:xfrm>
            <a:off x="0" y="0"/>
            <a:ext cx="597093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142044" y="97655"/>
            <a:ext cx="5673947" cy="664055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5970939" y="1"/>
            <a:ext cx="6198141" cy="6857999"/>
          </a:xfrm>
          <a:prstGeom prst="rect">
            <a:avLst/>
          </a:prstGeom>
        </p:spPr>
      </p:pic>
      <p:pic>
        <p:nvPicPr>
          <p:cNvPr id="7" name="Picture 22" descr="Logo&#10;&#10;Description automatically generated">
            <a:extLst>
              <a:ext uri="{FF2B5EF4-FFF2-40B4-BE49-F238E27FC236}">
                <a16:creationId xmlns:a16="http://schemas.microsoft.com/office/drawing/2014/main" id="{A3B23566-99DB-2852-2C05-8D9C1020EA2D}"/>
              </a:ext>
            </a:extLst>
          </p:cNvPr>
          <p:cNvPicPr>
            <a:picLocks noChangeAspect="1"/>
          </p:cNvPicPr>
          <p:nvPr/>
        </p:nvPicPr>
        <p:blipFill>
          <a:blip r:embed="rId3"/>
          <a:stretch>
            <a:fillRect/>
          </a:stretch>
        </p:blipFill>
        <p:spPr>
          <a:xfrm>
            <a:off x="5047989" y="156061"/>
            <a:ext cx="707721" cy="940482"/>
          </a:xfrm>
          <a:prstGeom prst="rect">
            <a:avLst/>
          </a:prstGeom>
        </p:spPr>
      </p:pic>
      <p:sp>
        <p:nvSpPr>
          <p:cNvPr id="13" name="TextBox 1">
            <a:extLst>
              <a:ext uri="{FF2B5EF4-FFF2-40B4-BE49-F238E27FC236}">
                <a16:creationId xmlns:a16="http://schemas.microsoft.com/office/drawing/2014/main" id="{D366F37A-CDC0-A8FD-1747-79360C3718A0}"/>
              </a:ext>
            </a:extLst>
          </p:cNvPr>
          <p:cNvSpPr txBox="1"/>
          <p:nvPr/>
        </p:nvSpPr>
        <p:spPr>
          <a:xfrm>
            <a:off x="418330" y="1054996"/>
            <a:ext cx="5262869" cy="646331"/>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600" b="1" i="0" dirty="0">
                <a:solidFill>
                  <a:srgbClr val="000000"/>
                </a:solidFill>
                <a:effectLst/>
                <a:latin typeface="Arial"/>
                <a:cs typeface="Arial"/>
              </a:rPr>
              <a:t>Commuting and Travel</a:t>
            </a:r>
            <a:endParaRPr lang="en-GB" sz="4400" b="1" dirty="0">
              <a:latin typeface="Arial" panose="020B0604020202020204" pitchFamily="34" charset="0"/>
              <a:cs typeface="Arial" panose="020B0604020202020204" pitchFamily="34" charset="0"/>
            </a:endParaRPr>
          </a:p>
        </p:txBody>
      </p:sp>
      <p:sp>
        <p:nvSpPr>
          <p:cNvPr id="17" name="TextBox 1">
            <a:extLst>
              <a:ext uri="{FF2B5EF4-FFF2-40B4-BE49-F238E27FC236}">
                <a16:creationId xmlns:a16="http://schemas.microsoft.com/office/drawing/2014/main" id="{6701CEA9-DE97-1123-D045-D38D4B0EFC67}"/>
              </a:ext>
            </a:extLst>
          </p:cNvPr>
          <p:cNvSpPr txBox="1"/>
          <p:nvPr/>
        </p:nvSpPr>
        <p:spPr>
          <a:xfrm>
            <a:off x="553120" y="1757766"/>
            <a:ext cx="4993288" cy="313932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12529"/>
                </a:solidFill>
                <a:effectLst/>
                <a:latin typeface="Arial" panose="020B0604020202020204" pitchFamily="34" charset="0"/>
              </a:rPr>
              <a:t>Supporting sustainable travel is a priority for the College in achieving its Net Zero target and employees have access to: </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marL="285750" indent="-285750" algn="l" rtl="0" fontAlgn="base">
              <a:buFont typeface="Arial" panose="020B0604020202020204" pitchFamily="34" charset="0"/>
              <a:buChar char="•"/>
            </a:pPr>
            <a:r>
              <a:rPr lang="en-GB" b="0" i="0" u="none" strike="noStrike" dirty="0">
                <a:solidFill>
                  <a:srgbClr val="000000"/>
                </a:solidFill>
                <a:effectLst/>
                <a:latin typeface="Arial" panose="020B0604020202020204" pitchFamily="34" charset="0"/>
              </a:rPr>
              <a:t>Dr Bike – free bicycle MOTs 3 times a year;</a:t>
            </a:r>
            <a:r>
              <a:rPr lang="en-US" b="0" i="0" dirty="0">
                <a:solidFill>
                  <a:srgbClr val="000000"/>
                </a:solidFill>
                <a:effectLst/>
                <a:latin typeface="Arial" panose="020B0604020202020204" pitchFamily="34" charset="0"/>
              </a:rPr>
              <a:t>​</a:t>
            </a:r>
          </a:p>
          <a:p>
            <a:pPr marL="285750" indent="-285750" algn="l" rtl="0" fontAlgn="base">
              <a:buFont typeface="Arial" panose="020B0604020202020204" pitchFamily="34" charset="0"/>
              <a:buChar char="•"/>
            </a:pPr>
            <a:r>
              <a:rPr lang="en-GB" b="0" i="0" u="none" strike="noStrike" dirty="0" err="1">
                <a:solidFill>
                  <a:srgbClr val="000000"/>
                </a:solidFill>
                <a:effectLst/>
                <a:latin typeface="Arial" panose="020B0604020202020204" pitchFamily="34" charset="0"/>
              </a:rPr>
              <a:t>Smartgo</a:t>
            </a:r>
            <a:r>
              <a:rPr lang="en-GB" b="0" i="0" u="none" strike="noStrike" dirty="0">
                <a:solidFill>
                  <a:srgbClr val="000000"/>
                </a:solidFill>
                <a:effectLst/>
                <a:latin typeface="Arial" panose="020B0604020202020204" pitchFamily="34" charset="0"/>
              </a:rPr>
              <a:t> Green Travel discount hub for public transport.  Staff use this hub to benefit from reduced fares, for example from the bus companies in Leicester;</a:t>
            </a:r>
            <a:r>
              <a:rPr lang="en-US" b="0" i="0" dirty="0">
                <a:solidFill>
                  <a:srgbClr val="000000"/>
                </a:solidFill>
                <a:effectLst/>
                <a:latin typeface="Arial" panose="020B0604020202020204" pitchFamily="34" charset="0"/>
              </a:rPr>
              <a:t>​</a:t>
            </a:r>
          </a:p>
          <a:p>
            <a:pPr marL="285750" indent="-285750" algn="l" rtl="0" fontAlgn="base">
              <a:buFont typeface="Arial" panose="020B0604020202020204" pitchFamily="34" charset="0"/>
              <a:buChar char="•"/>
            </a:pPr>
            <a:r>
              <a:rPr lang="en-GB" b="0" i="0" u="none" strike="noStrike" dirty="0">
                <a:solidFill>
                  <a:srgbClr val="000000"/>
                </a:solidFill>
                <a:effectLst/>
                <a:latin typeface="Arial" panose="020B0604020202020204" pitchFamily="34" charset="0"/>
              </a:rPr>
              <a:t>Salary Sacrifice scheme for staff for  purchasing bikes via Halfords. </a:t>
            </a:r>
            <a:endParaRPr lang="en-GB" b="0" i="0" dirty="0">
              <a:solidFill>
                <a:srgbClr val="000000"/>
              </a:solidFill>
              <a:effectLst/>
              <a:latin typeface="Arial" panose="020B0604020202020204" pitchFamily="34" charset="0"/>
            </a:endParaRPr>
          </a:p>
        </p:txBody>
      </p:sp>
      <p:pic>
        <p:nvPicPr>
          <p:cNvPr id="10" name="Picture 2">
            <a:extLst>
              <a:ext uri="{FF2B5EF4-FFF2-40B4-BE49-F238E27FC236}">
                <a16:creationId xmlns:a16="http://schemas.microsoft.com/office/drawing/2014/main" id="{B8FE3C49-27E9-4F4A-9B67-811C891A08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9103" y="5681277"/>
            <a:ext cx="2319575" cy="1154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325200"/>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F34F5-88C6-4445-AC9C-4CBE7090D515}"/>
              </a:ext>
            </a:extLst>
          </p:cNvPr>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6230007" y="140378"/>
            <a:ext cx="5827985" cy="657724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175491" y="-61579"/>
            <a:ext cx="6317673" cy="6990257"/>
          </a:xfrm>
          <a:prstGeom prst="rect">
            <a:avLst/>
          </a:prstGeom>
        </p:spPr>
      </p:pic>
      <p:sp>
        <p:nvSpPr>
          <p:cNvPr id="3" name="TextBox 1">
            <a:extLst>
              <a:ext uri="{FF2B5EF4-FFF2-40B4-BE49-F238E27FC236}">
                <a16:creationId xmlns:a16="http://schemas.microsoft.com/office/drawing/2014/main" id="{EC3108BC-DDD9-C6FB-2378-6ACBEB3F4816}"/>
              </a:ext>
            </a:extLst>
          </p:cNvPr>
          <p:cNvSpPr txBox="1"/>
          <p:nvPr/>
        </p:nvSpPr>
        <p:spPr>
          <a:xfrm>
            <a:off x="6469105" y="820628"/>
            <a:ext cx="5186100" cy="76944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4400" b="1" dirty="0">
                <a:latin typeface="Arial" panose="020B0604020202020204" pitchFamily="34" charset="0"/>
                <a:cs typeface="Arial" panose="020B0604020202020204" pitchFamily="34" charset="0"/>
              </a:rPr>
              <a:t>Microsoft Office</a:t>
            </a:r>
          </a:p>
        </p:txBody>
      </p:sp>
      <p:sp>
        <p:nvSpPr>
          <p:cNvPr id="9" name="TextBox 1">
            <a:extLst>
              <a:ext uri="{FF2B5EF4-FFF2-40B4-BE49-F238E27FC236}">
                <a16:creationId xmlns:a16="http://schemas.microsoft.com/office/drawing/2014/main" id="{D3703DBD-4551-849D-4184-73150ED68235}"/>
              </a:ext>
            </a:extLst>
          </p:cNvPr>
          <p:cNvSpPr txBox="1"/>
          <p:nvPr/>
        </p:nvSpPr>
        <p:spPr>
          <a:xfrm>
            <a:off x="6639744" y="2447129"/>
            <a:ext cx="5295947" cy="1200329"/>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12529"/>
                </a:solidFill>
                <a:effectLst/>
                <a:latin typeface="Arial" panose="020B0604020202020204" pitchFamily="34" charset="0"/>
              </a:rPr>
              <a:t>Leicester College employees can take advantage of Office 365, which entitles them to download the full version of Microsoft Office for FREE with 1TB of OneDrive cloud storage </a:t>
            </a:r>
            <a:endParaRPr lang="en-GB" b="0" i="0" dirty="0">
              <a:solidFill>
                <a:srgbClr val="000000"/>
              </a:solidFill>
              <a:effectLst/>
              <a:latin typeface="Segoe UI" panose="020B0502040204020203" pitchFamily="34" charset="0"/>
            </a:endParaRPr>
          </a:p>
        </p:txBody>
      </p:sp>
      <p:pic>
        <p:nvPicPr>
          <p:cNvPr id="10" name="Picture 22" descr="Logo&#10;&#10;Description automatically generated">
            <a:extLst>
              <a:ext uri="{FF2B5EF4-FFF2-40B4-BE49-F238E27FC236}">
                <a16:creationId xmlns:a16="http://schemas.microsoft.com/office/drawing/2014/main" id="{BC118A10-C970-4387-86CD-9C5EBE3B813D}"/>
              </a:ext>
            </a:extLst>
          </p:cNvPr>
          <p:cNvPicPr>
            <a:picLocks noChangeAspect="1"/>
          </p:cNvPicPr>
          <p:nvPr/>
        </p:nvPicPr>
        <p:blipFill>
          <a:blip r:embed="rId3"/>
          <a:stretch>
            <a:fillRect/>
          </a:stretch>
        </p:blipFill>
        <p:spPr>
          <a:xfrm>
            <a:off x="11352757" y="218691"/>
            <a:ext cx="707721" cy="940482"/>
          </a:xfrm>
          <a:prstGeom prst="rect">
            <a:avLst/>
          </a:prstGeom>
        </p:spPr>
      </p:pic>
      <p:pic>
        <p:nvPicPr>
          <p:cNvPr id="12" name="Picture 2">
            <a:extLst>
              <a:ext uri="{FF2B5EF4-FFF2-40B4-BE49-F238E27FC236}">
                <a16:creationId xmlns:a16="http://schemas.microsoft.com/office/drawing/2014/main" id="{0585C6DC-B091-455A-9A3D-95FEC1B11B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31940" y="5388641"/>
            <a:ext cx="2111554" cy="1297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713263"/>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BAC468-83D9-46E6-AA7C-72F614F5B05D}"/>
              </a:ext>
            </a:extLst>
          </p:cNvPr>
          <p:cNvSpPr/>
          <p:nvPr/>
        </p:nvSpPr>
        <p:spPr>
          <a:xfrm>
            <a:off x="0" y="0"/>
            <a:ext cx="597093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142044" y="97655"/>
            <a:ext cx="5673947" cy="664055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5970939" y="1"/>
            <a:ext cx="6198141" cy="6857999"/>
          </a:xfrm>
          <a:prstGeom prst="rect">
            <a:avLst/>
          </a:prstGeom>
        </p:spPr>
      </p:pic>
      <p:pic>
        <p:nvPicPr>
          <p:cNvPr id="7" name="Picture 22" descr="Logo&#10;&#10;Description automatically generated">
            <a:extLst>
              <a:ext uri="{FF2B5EF4-FFF2-40B4-BE49-F238E27FC236}">
                <a16:creationId xmlns:a16="http://schemas.microsoft.com/office/drawing/2014/main" id="{A3B23566-99DB-2852-2C05-8D9C1020EA2D}"/>
              </a:ext>
            </a:extLst>
          </p:cNvPr>
          <p:cNvPicPr>
            <a:picLocks noChangeAspect="1"/>
          </p:cNvPicPr>
          <p:nvPr/>
        </p:nvPicPr>
        <p:blipFill>
          <a:blip r:embed="rId3"/>
          <a:stretch>
            <a:fillRect/>
          </a:stretch>
        </p:blipFill>
        <p:spPr>
          <a:xfrm>
            <a:off x="5047989" y="156061"/>
            <a:ext cx="707721" cy="940482"/>
          </a:xfrm>
          <a:prstGeom prst="rect">
            <a:avLst/>
          </a:prstGeom>
        </p:spPr>
      </p:pic>
      <p:sp>
        <p:nvSpPr>
          <p:cNvPr id="13" name="TextBox 1">
            <a:extLst>
              <a:ext uri="{FF2B5EF4-FFF2-40B4-BE49-F238E27FC236}">
                <a16:creationId xmlns:a16="http://schemas.microsoft.com/office/drawing/2014/main" id="{D366F37A-CDC0-A8FD-1747-79360C3718A0}"/>
              </a:ext>
            </a:extLst>
          </p:cNvPr>
          <p:cNvSpPr txBox="1"/>
          <p:nvPr/>
        </p:nvSpPr>
        <p:spPr>
          <a:xfrm>
            <a:off x="418327" y="429956"/>
            <a:ext cx="5262869" cy="1200329"/>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600" b="1" i="0" dirty="0">
                <a:solidFill>
                  <a:srgbClr val="000000"/>
                </a:solidFill>
                <a:effectLst/>
                <a:latin typeface="Arial"/>
                <a:cs typeface="Arial"/>
              </a:rPr>
              <a:t>Hair &amp; Beauty Treatment Discounts</a:t>
            </a:r>
            <a:endParaRPr lang="en-GB" sz="4400" b="1" dirty="0">
              <a:latin typeface="Arial" panose="020B0604020202020204" pitchFamily="34" charset="0"/>
              <a:cs typeface="Arial" panose="020B0604020202020204" pitchFamily="34" charset="0"/>
            </a:endParaRPr>
          </a:p>
        </p:txBody>
      </p:sp>
      <p:sp>
        <p:nvSpPr>
          <p:cNvPr id="17" name="TextBox 1">
            <a:extLst>
              <a:ext uri="{FF2B5EF4-FFF2-40B4-BE49-F238E27FC236}">
                <a16:creationId xmlns:a16="http://schemas.microsoft.com/office/drawing/2014/main" id="{6701CEA9-DE97-1123-D045-D38D4B0EFC67}"/>
              </a:ext>
            </a:extLst>
          </p:cNvPr>
          <p:cNvSpPr txBox="1"/>
          <p:nvPr/>
        </p:nvSpPr>
        <p:spPr>
          <a:xfrm>
            <a:off x="553118" y="1679113"/>
            <a:ext cx="4993288" cy="369331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12529"/>
                </a:solidFill>
                <a:effectLst/>
                <a:latin typeface="Arial" panose="020B0604020202020204" pitchFamily="34" charset="0"/>
              </a:rPr>
              <a:t>Our fully equipped hair and beauty therapy salons at Freemen’s Park Campus provide the same quality services and fantastic experience as a high street salon – but at a fraction of the price.  We can offer amazing discounts compared with other salons because the staff are our learners still in training.  However you don’t need to worry about out stylists and beauticians competence as they are always fully supervised by our knowledgeable lecturing staff, who are fully experienced professionals in their industry, with many years of experience</a:t>
            </a:r>
            <a:r>
              <a:rPr lang="en-GB" b="0" i="0" dirty="0">
                <a:solidFill>
                  <a:srgbClr val="000000"/>
                </a:solidFill>
                <a:effectLst/>
                <a:latin typeface="Arial" panose="020B0604020202020204" pitchFamily="34" charset="0"/>
              </a:rPr>
              <a:t>​</a:t>
            </a:r>
          </a:p>
        </p:txBody>
      </p:sp>
      <p:pic>
        <p:nvPicPr>
          <p:cNvPr id="11" name="Picture 2">
            <a:extLst>
              <a:ext uri="{FF2B5EF4-FFF2-40B4-BE49-F238E27FC236}">
                <a16:creationId xmlns:a16="http://schemas.microsoft.com/office/drawing/2014/main" id="{92833A8E-32F5-4143-B3DB-2063425D6C8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4492" y="5735732"/>
            <a:ext cx="2049049" cy="1026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0203515"/>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F34F5-88C6-4445-AC9C-4CBE7090D515}"/>
              </a:ext>
            </a:extLst>
          </p:cNvPr>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6230007" y="140378"/>
            <a:ext cx="5827985" cy="657724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175491" y="-61579"/>
            <a:ext cx="6317673" cy="6990257"/>
          </a:xfrm>
          <a:prstGeom prst="rect">
            <a:avLst/>
          </a:prstGeom>
        </p:spPr>
      </p:pic>
      <p:sp>
        <p:nvSpPr>
          <p:cNvPr id="3" name="TextBox 1">
            <a:extLst>
              <a:ext uri="{FF2B5EF4-FFF2-40B4-BE49-F238E27FC236}">
                <a16:creationId xmlns:a16="http://schemas.microsoft.com/office/drawing/2014/main" id="{EC3108BC-DDD9-C6FB-2378-6ACBEB3F4816}"/>
              </a:ext>
            </a:extLst>
          </p:cNvPr>
          <p:cNvSpPr txBox="1"/>
          <p:nvPr/>
        </p:nvSpPr>
        <p:spPr>
          <a:xfrm>
            <a:off x="6469105" y="51187"/>
            <a:ext cx="5186100" cy="76944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4400" b="1" dirty="0">
                <a:latin typeface="Arial" panose="020B0604020202020204" pitchFamily="34" charset="0"/>
                <a:cs typeface="Arial" panose="020B0604020202020204" pitchFamily="34" charset="0"/>
              </a:rPr>
              <a:t>Catering</a:t>
            </a:r>
          </a:p>
        </p:txBody>
      </p:sp>
      <p:sp>
        <p:nvSpPr>
          <p:cNvPr id="9" name="TextBox 1">
            <a:extLst>
              <a:ext uri="{FF2B5EF4-FFF2-40B4-BE49-F238E27FC236}">
                <a16:creationId xmlns:a16="http://schemas.microsoft.com/office/drawing/2014/main" id="{D3703DBD-4551-849D-4184-73150ED68235}"/>
              </a:ext>
            </a:extLst>
          </p:cNvPr>
          <p:cNvSpPr txBox="1"/>
          <p:nvPr/>
        </p:nvSpPr>
        <p:spPr>
          <a:xfrm>
            <a:off x="6519117" y="762699"/>
            <a:ext cx="5295947" cy="5078313"/>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000000"/>
                </a:solidFill>
                <a:effectLst/>
                <a:latin typeface="Arial" panose="020B0604020202020204" pitchFamily="34" charset="0"/>
              </a:rPr>
              <a:t>There are numerous places to enjoy a bite to eat at the College.  From a quick snack to a fine dining experience, the choice is yours.</a:t>
            </a:r>
            <a:r>
              <a:rPr lang="en-GB" b="0" i="0" u="none" strike="noStrike" dirty="0">
                <a:solidFill>
                  <a:srgbClr val="000000"/>
                </a:solidFill>
                <a:effectLst/>
                <a:latin typeface="WordVisiCarriageReturn_MSFontService"/>
              </a:rPr>
              <a:t> </a:t>
            </a:r>
            <a:r>
              <a:rPr lang="en-GB" b="0" i="0" dirty="0">
                <a:solidFill>
                  <a:srgbClr val="000000"/>
                </a:solidFill>
                <a:effectLst/>
                <a:latin typeface="WordVisiCarriageReturn_MSFontService"/>
              </a:rPr>
              <a:t>​</a:t>
            </a:r>
            <a:br>
              <a:rPr lang="en-GB" b="0" i="0" dirty="0">
                <a:solidFill>
                  <a:srgbClr val="000000"/>
                </a:solidFill>
                <a:effectLst/>
                <a:latin typeface="WordVisiCarriageReturn_MSFontService"/>
              </a:rPr>
            </a:br>
            <a:r>
              <a:rPr lang="en-GB" b="0" i="0" u="none" strike="noStrike" dirty="0">
                <a:solidFill>
                  <a:srgbClr val="000000"/>
                </a:solidFill>
                <a:effectLst/>
                <a:latin typeface="Arial" panose="020B0604020202020204" pitchFamily="34" charset="0"/>
              </a:rPr>
              <a:t>​​​​​​​</a:t>
            </a:r>
            <a:r>
              <a:rPr lang="en-GB" b="0" i="0" u="none" strike="noStrike" dirty="0">
                <a:solidFill>
                  <a:srgbClr val="000000"/>
                </a:solidFill>
                <a:effectLst/>
                <a:latin typeface="WordVisiCarriageReturn_MSFontService"/>
              </a:rPr>
              <a:t> </a:t>
            </a:r>
            <a:r>
              <a:rPr lang="en-GB" b="0" i="0" dirty="0">
                <a:solidFill>
                  <a:srgbClr val="000000"/>
                </a:solidFill>
                <a:effectLst/>
                <a:latin typeface="WordVisiCarriageReturn_MSFontService"/>
              </a:rPr>
              <a:t>​</a:t>
            </a:r>
            <a:br>
              <a:rPr lang="en-GB" b="0" i="0" dirty="0">
                <a:solidFill>
                  <a:srgbClr val="000000"/>
                </a:solidFill>
                <a:effectLst/>
                <a:latin typeface="WordVisiCarriageReturn_MSFontService"/>
              </a:rPr>
            </a:br>
            <a:r>
              <a:rPr lang="en-GB" b="1" i="0" u="none" strike="noStrike" dirty="0">
                <a:solidFill>
                  <a:srgbClr val="000000"/>
                </a:solidFill>
                <a:effectLst/>
                <a:latin typeface="Arial" panose="020B0604020202020204" pitchFamily="34" charset="0"/>
              </a:rPr>
              <a:t>Food Inc</a:t>
            </a:r>
            <a:r>
              <a:rPr lang="en-GB" b="0" i="0" u="none" strike="noStrike" dirty="0">
                <a:solidFill>
                  <a:srgbClr val="000000"/>
                </a:solidFill>
                <a:effectLst/>
                <a:latin typeface="Arial" panose="020B0604020202020204" pitchFamily="34" charset="0"/>
              </a:rPr>
              <a:t>. are our campus refectories. They are a great place for students and staff to enjoy a break with friends and colleagues. Food Inc. serves breakfast, lunch, snacks, and beverages throughout the day. </a:t>
            </a:r>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endParaRPr lang="en-GB" b="1" i="0" u="none" strike="noStrike" dirty="0">
              <a:solidFill>
                <a:srgbClr val="000000"/>
              </a:solidFill>
              <a:effectLst/>
              <a:latin typeface="Arial" panose="020B0604020202020204" pitchFamily="34" charset="0"/>
            </a:endParaRPr>
          </a:p>
          <a:p>
            <a:pPr algn="l" rtl="0" fontAlgn="base"/>
            <a:r>
              <a:rPr lang="en-GB" b="1" i="0" u="none" strike="noStrike" dirty="0">
                <a:solidFill>
                  <a:srgbClr val="000000"/>
                </a:solidFill>
                <a:effectLst/>
                <a:latin typeface="Arial" panose="020B0604020202020204" pitchFamily="34" charset="0"/>
              </a:rPr>
              <a:t>Zest Café</a:t>
            </a:r>
            <a:r>
              <a:rPr lang="en-GB" b="0" i="0" u="none" strike="noStrike" dirty="0">
                <a:solidFill>
                  <a:srgbClr val="000000"/>
                </a:solidFill>
                <a:effectLst/>
                <a:latin typeface="Arial" panose="020B0604020202020204" pitchFamily="34" charset="0"/>
              </a:rPr>
              <a:t> </a:t>
            </a:r>
            <a:r>
              <a:rPr lang="en-GB" b="0" i="0" dirty="0">
                <a:solidFill>
                  <a:srgbClr val="000000"/>
                </a:solidFill>
                <a:effectLst/>
                <a:latin typeface="Arial" panose="020B0604020202020204" pitchFamily="34" charset="0"/>
              </a:rPr>
              <a:t>​</a:t>
            </a:r>
            <a:r>
              <a:rPr lang="en-GB" b="0" i="0" u="none" strike="noStrike" dirty="0">
                <a:solidFill>
                  <a:srgbClr val="000000"/>
                </a:solidFill>
                <a:effectLst/>
                <a:latin typeface="Arial" panose="020B0604020202020204" pitchFamily="34" charset="0"/>
              </a:rPr>
              <a:t>is a fabulous café which is staffed and run by our hospitality and catering students and staff at Freemen’s Park Campus. The café is a hidden gem at this campus, situated on the second floor and offering students and staff a variety of snacks and light bites, from chili topped nachos, freshly filled wraps to homemade cakes and biscuits, at a very reasonable cost. </a:t>
            </a:r>
            <a:endParaRPr lang="en-GB" b="0" i="0" dirty="0">
              <a:solidFill>
                <a:srgbClr val="000000"/>
              </a:solidFill>
              <a:effectLst/>
              <a:latin typeface="Segoe UI" panose="020B0502040204020203" pitchFamily="34" charset="0"/>
            </a:endParaRPr>
          </a:p>
        </p:txBody>
      </p:sp>
      <p:pic>
        <p:nvPicPr>
          <p:cNvPr id="10" name="Picture 22" descr="Logo&#10;&#10;Description automatically generated">
            <a:extLst>
              <a:ext uri="{FF2B5EF4-FFF2-40B4-BE49-F238E27FC236}">
                <a16:creationId xmlns:a16="http://schemas.microsoft.com/office/drawing/2014/main" id="{BC118A10-C970-4387-86CD-9C5EBE3B813D}"/>
              </a:ext>
            </a:extLst>
          </p:cNvPr>
          <p:cNvPicPr>
            <a:picLocks noChangeAspect="1"/>
          </p:cNvPicPr>
          <p:nvPr/>
        </p:nvPicPr>
        <p:blipFill>
          <a:blip r:embed="rId3"/>
          <a:stretch>
            <a:fillRect/>
          </a:stretch>
        </p:blipFill>
        <p:spPr>
          <a:xfrm>
            <a:off x="11352757" y="218691"/>
            <a:ext cx="707721" cy="940482"/>
          </a:xfrm>
          <a:prstGeom prst="rect">
            <a:avLst/>
          </a:prstGeom>
        </p:spPr>
      </p:pic>
      <p:pic>
        <p:nvPicPr>
          <p:cNvPr id="12" name="Picture 2">
            <a:extLst>
              <a:ext uri="{FF2B5EF4-FFF2-40B4-BE49-F238E27FC236}">
                <a16:creationId xmlns:a16="http://schemas.microsoft.com/office/drawing/2014/main" id="{2C1AA5EE-FF7E-4D84-B846-E23435F6F0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86843" y="5841012"/>
            <a:ext cx="1950623" cy="970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3975492"/>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BAC468-83D9-46E6-AA7C-72F614F5B05D}"/>
              </a:ext>
            </a:extLst>
          </p:cNvPr>
          <p:cNvSpPr/>
          <p:nvPr/>
        </p:nvSpPr>
        <p:spPr>
          <a:xfrm>
            <a:off x="0" y="0"/>
            <a:ext cx="597093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142044" y="97655"/>
            <a:ext cx="5673947" cy="664055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5970939" y="1"/>
            <a:ext cx="6198141" cy="6857999"/>
          </a:xfrm>
          <a:prstGeom prst="rect">
            <a:avLst/>
          </a:prstGeom>
        </p:spPr>
      </p:pic>
      <p:pic>
        <p:nvPicPr>
          <p:cNvPr id="7" name="Picture 22" descr="Logo&#10;&#10;Description automatically generated">
            <a:extLst>
              <a:ext uri="{FF2B5EF4-FFF2-40B4-BE49-F238E27FC236}">
                <a16:creationId xmlns:a16="http://schemas.microsoft.com/office/drawing/2014/main" id="{A3B23566-99DB-2852-2C05-8D9C1020EA2D}"/>
              </a:ext>
            </a:extLst>
          </p:cNvPr>
          <p:cNvPicPr>
            <a:picLocks noChangeAspect="1"/>
          </p:cNvPicPr>
          <p:nvPr/>
        </p:nvPicPr>
        <p:blipFill>
          <a:blip r:embed="rId3"/>
          <a:stretch>
            <a:fillRect/>
          </a:stretch>
        </p:blipFill>
        <p:spPr>
          <a:xfrm>
            <a:off x="5047989" y="156061"/>
            <a:ext cx="707721" cy="940482"/>
          </a:xfrm>
          <a:prstGeom prst="rect">
            <a:avLst/>
          </a:prstGeom>
        </p:spPr>
      </p:pic>
      <p:sp>
        <p:nvSpPr>
          <p:cNvPr id="13" name="TextBox 1">
            <a:extLst>
              <a:ext uri="{FF2B5EF4-FFF2-40B4-BE49-F238E27FC236}">
                <a16:creationId xmlns:a16="http://schemas.microsoft.com/office/drawing/2014/main" id="{D366F37A-CDC0-A8FD-1747-79360C3718A0}"/>
              </a:ext>
            </a:extLst>
          </p:cNvPr>
          <p:cNvSpPr txBox="1"/>
          <p:nvPr/>
        </p:nvSpPr>
        <p:spPr>
          <a:xfrm>
            <a:off x="354034" y="155178"/>
            <a:ext cx="5262869" cy="646331"/>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600" b="1" i="0" dirty="0">
                <a:solidFill>
                  <a:srgbClr val="000000"/>
                </a:solidFill>
                <a:effectLst/>
                <a:latin typeface="Arial"/>
                <a:cs typeface="Arial"/>
              </a:rPr>
              <a:t>Catering</a:t>
            </a:r>
            <a:endParaRPr lang="en-GB" sz="4400" b="1" dirty="0">
              <a:latin typeface="Arial" panose="020B0604020202020204" pitchFamily="34" charset="0"/>
              <a:cs typeface="Arial" panose="020B0604020202020204" pitchFamily="34" charset="0"/>
            </a:endParaRPr>
          </a:p>
        </p:txBody>
      </p:sp>
      <p:sp>
        <p:nvSpPr>
          <p:cNvPr id="17" name="TextBox 1">
            <a:extLst>
              <a:ext uri="{FF2B5EF4-FFF2-40B4-BE49-F238E27FC236}">
                <a16:creationId xmlns:a16="http://schemas.microsoft.com/office/drawing/2014/main" id="{6701CEA9-DE97-1123-D045-D38D4B0EFC67}"/>
              </a:ext>
            </a:extLst>
          </p:cNvPr>
          <p:cNvSpPr txBox="1"/>
          <p:nvPr/>
        </p:nvSpPr>
        <p:spPr>
          <a:xfrm>
            <a:off x="623615" y="872839"/>
            <a:ext cx="4993288" cy="397031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1" i="0" u="none" strike="noStrike" dirty="0">
                <a:solidFill>
                  <a:srgbClr val="000000"/>
                </a:solidFill>
                <a:effectLst/>
                <a:latin typeface="Arial" panose="020B0604020202020204" pitchFamily="34" charset="0"/>
              </a:rPr>
              <a:t>Taste restaurant</a:t>
            </a:r>
            <a:r>
              <a:rPr lang="en-GB" b="0" i="0" u="none" strike="noStrike" dirty="0">
                <a:solidFill>
                  <a:srgbClr val="000000"/>
                </a:solidFill>
                <a:effectLst/>
                <a:latin typeface="Arial" panose="020B0604020202020204" pitchFamily="34" charset="0"/>
              </a:rPr>
              <a:t> </a:t>
            </a:r>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r>
              <a:rPr lang="en-GB" b="0" i="0" u="none" strike="noStrike" dirty="0">
                <a:solidFill>
                  <a:srgbClr val="000000"/>
                </a:solidFill>
                <a:effectLst/>
                <a:latin typeface="Arial" panose="020B0604020202020204" pitchFamily="34" charset="0"/>
              </a:rPr>
              <a:t>Freemen’s Park Campus also features our Taste, our fine dining restaurant.   Taste is fully catered and staffed by our food and  hospitality students – always under the watchful eye of our industry-experienced lecturing staff, of course. </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r>
              <a:rPr lang="en-GB" b="0" i="0" u="none" strike="noStrike" dirty="0">
                <a:solidFill>
                  <a:srgbClr val="000000"/>
                </a:solidFill>
                <a:effectLst/>
                <a:latin typeface="Arial" panose="020B0604020202020204" pitchFamily="34" charset="0"/>
              </a:rPr>
              <a:t>Our talented up-and-coming chefs promise to cook gourmet delights, whilst our front of house team offer impeccable customer service.  The restaurant is also fully licensed. Taste has received some wonderful reviews, which you can read on the Trip Advisor website.</a:t>
            </a:r>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p:txBody>
      </p:sp>
      <p:pic>
        <p:nvPicPr>
          <p:cNvPr id="4098" name="Picture 2">
            <a:extLst>
              <a:ext uri="{FF2B5EF4-FFF2-40B4-BE49-F238E27FC236}">
                <a16:creationId xmlns:a16="http://schemas.microsoft.com/office/drawing/2014/main" id="{FFE3343F-F3E3-45F8-BC8F-5771E64220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5107" y="5498039"/>
            <a:ext cx="1960725" cy="1204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5678310"/>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F34F5-88C6-4445-AC9C-4CBE7090D515}"/>
              </a:ext>
            </a:extLst>
          </p:cNvPr>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6230007" y="140378"/>
            <a:ext cx="5827985" cy="657724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175491" y="-61579"/>
            <a:ext cx="6317673" cy="6990257"/>
          </a:xfrm>
          <a:prstGeom prst="rect">
            <a:avLst/>
          </a:prstGeom>
        </p:spPr>
      </p:pic>
      <p:sp>
        <p:nvSpPr>
          <p:cNvPr id="3" name="TextBox 1">
            <a:extLst>
              <a:ext uri="{FF2B5EF4-FFF2-40B4-BE49-F238E27FC236}">
                <a16:creationId xmlns:a16="http://schemas.microsoft.com/office/drawing/2014/main" id="{EC3108BC-DDD9-C6FB-2378-6ACBEB3F4816}"/>
              </a:ext>
            </a:extLst>
          </p:cNvPr>
          <p:cNvSpPr txBox="1"/>
          <p:nvPr/>
        </p:nvSpPr>
        <p:spPr>
          <a:xfrm>
            <a:off x="6469105" y="820628"/>
            <a:ext cx="5186100" cy="76944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4400" b="1" dirty="0">
                <a:latin typeface="Arial" panose="020B0604020202020204" pitchFamily="34" charset="0"/>
                <a:cs typeface="Arial" panose="020B0604020202020204" pitchFamily="34" charset="0"/>
              </a:rPr>
              <a:t>Family Friendly</a:t>
            </a:r>
          </a:p>
        </p:txBody>
      </p:sp>
      <p:sp>
        <p:nvSpPr>
          <p:cNvPr id="9" name="TextBox 1">
            <a:extLst>
              <a:ext uri="{FF2B5EF4-FFF2-40B4-BE49-F238E27FC236}">
                <a16:creationId xmlns:a16="http://schemas.microsoft.com/office/drawing/2014/main" id="{D3703DBD-4551-849D-4184-73150ED68235}"/>
              </a:ext>
            </a:extLst>
          </p:cNvPr>
          <p:cNvSpPr txBox="1"/>
          <p:nvPr/>
        </p:nvSpPr>
        <p:spPr>
          <a:xfrm>
            <a:off x="6639744" y="2447129"/>
            <a:ext cx="5295947" cy="1477328"/>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12529"/>
                </a:solidFill>
                <a:effectLst/>
                <a:latin typeface="Arial" panose="020B0604020202020204" pitchFamily="34" charset="0"/>
              </a:rPr>
              <a:t>We support employees in terms of Maternity/Paternity/Adoption/Shared Parental leave and pay including offering additional occupational pay in the case of maternity leave. </a:t>
            </a:r>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p:txBody>
      </p:sp>
      <p:pic>
        <p:nvPicPr>
          <p:cNvPr id="10" name="Picture 22" descr="Logo&#10;&#10;Description automatically generated">
            <a:extLst>
              <a:ext uri="{FF2B5EF4-FFF2-40B4-BE49-F238E27FC236}">
                <a16:creationId xmlns:a16="http://schemas.microsoft.com/office/drawing/2014/main" id="{BC118A10-C970-4387-86CD-9C5EBE3B813D}"/>
              </a:ext>
            </a:extLst>
          </p:cNvPr>
          <p:cNvPicPr>
            <a:picLocks noChangeAspect="1"/>
          </p:cNvPicPr>
          <p:nvPr/>
        </p:nvPicPr>
        <p:blipFill>
          <a:blip r:embed="rId3"/>
          <a:stretch>
            <a:fillRect/>
          </a:stretch>
        </p:blipFill>
        <p:spPr>
          <a:xfrm>
            <a:off x="11352757" y="218691"/>
            <a:ext cx="707721" cy="940482"/>
          </a:xfrm>
          <a:prstGeom prst="rect">
            <a:avLst/>
          </a:prstGeom>
        </p:spPr>
      </p:pic>
      <p:pic>
        <p:nvPicPr>
          <p:cNvPr id="11" name="Picture 2">
            <a:extLst>
              <a:ext uri="{FF2B5EF4-FFF2-40B4-BE49-F238E27FC236}">
                <a16:creationId xmlns:a16="http://schemas.microsoft.com/office/drawing/2014/main" id="{121286E4-29E0-484B-BD97-4160469CF0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37631" y="5783082"/>
            <a:ext cx="2049049" cy="1026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01088"/>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BAC468-83D9-46E6-AA7C-72F614F5B05D}"/>
              </a:ext>
            </a:extLst>
          </p:cNvPr>
          <p:cNvSpPr/>
          <p:nvPr/>
        </p:nvSpPr>
        <p:spPr>
          <a:xfrm>
            <a:off x="0" y="0"/>
            <a:ext cx="597093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142044" y="97655"/>
            <a:ext cx="5673947" cy="664055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5970939" y="1"/>
            <a:ext cx="6198141" cy="6857999"/>
          </a:xfrm>
          <a:prstGeom prst="rect">
            <a:avLst/>
          </a:prstGeom>
        </p:spPr>
      </p:pic>
      <p:pic>
        <p:nvPicPr>
          <p:cNvPr id="7" name="Picture 22" descr="Logo&#10;&#10;Description automatically generated">
            <a:extLst>
              <a:ext uri="{FF2B5EF4-FFF2-40B4-BE49-F238E27FC236}">
                <a16:creationId xmlns:a16="http://schemas.microsoft.com/office/drawing/2014/main" id="{A3B23566-99DB-2852-2C05-8D9C1020EA2D}"/>
              </a:ext>
            </a:extLst>
          </p:cNvPr>
          <p:cNvPicPr>
            <a:picLocks noChangeAspect="1"/>
          </p:cNvPicPr>
          <p:nvPr/>
        </p:nvPicPr>
        <p:blipFill>
          <a:blip r:embed="rId3"/>
          <a:stretch>
            <a:fillRect/>
          </a:stretch>
        </p:blipFill>
        <p:spPr>
          <a:xfrm>
            <a:off x="5047989" y="156061"/>
            <a:ext cx="707721" cy="940482"/>
          </a:xfrm>
          <a:prstGeom prst="rect">
            <a:avLst/>
          </a:prstGeom>
        </p:spPr>
      </p:pic>
      <p:sp>
        <p:nvSpPr>
          <p:cNvPr id="13" name="TextBox 1">
            <a:extLst>
              <a:ext uri="{FF2B5EF4-FFF2-40B4-BE49-F238E27FC236}">
                <a16:creationId xmlns:a16="http://schemas.microsoft.com/office/drawing/2014/main" id="{D366F37A-CDC0-A8FD-1747-79360C3718A0}"/>
              </a:ext>
            </a:extLst>
          </p:cNvPr>
          <p:cNvSpPr txBox="1"/>
          <p:nvPr/>
        </p:nvSpPr>
        <p:spPr>
          <a:xfrm>
            <a:off x="418329" y="226825"/>
            <a:ext cx="5262869" cy="1200329"/>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600" b="1" i="0" dirty="0">
                <a:solidFill>
                  <a:srgbClr val="000000"/>
                </a:solidFill>
                <a:effectLst/>
                <a:latin typeface="Arial"/>
                <a:cs typeface="Arial"/>
              </a:rPr>
              <a:t>On-site Nursery Provision</a:t>
            </a:r>
            <a:endParaRPr lang="en-GB" sz="4400" b="1" dirty="0">
              <a:latin typeface="Arial" panose="020B0604020202020204" pitchFamily="34" charset="0"/>
              <a:cs typeface="Arial" panose="020B0604020202020204" pitchFamily="34" charset="0"/>
            </a:endParaRPr>
          </a:p>
        </p:txBody>
      </p:sp>
      <p:sp>
        <p:nvSpPr>
          <p:cNvPr id="17" name="TextBox 1">
            <a:extLst>
              <a:ext uri="{FF2B5EF4-FFF2-40B4-BE49-F238E27FC236}">
                <a16:creationId xmlns:a16="http://schemas.microsoft.com/office/drawing/2014/main" id="{6701CEA9-DE97-1123-D045-D38D4B0EFC67}"/>
              </a:ext>
            </a:extLst>
          </p:cNvPr>
          <p:cNvSpPr txBox="1"/>
          <p:nvPr/>
        </p:nvSpPr>
        <p:spPr>
          <a:xfrm>
            <a:off x="553119" y="1502298"/>
            <a:ext cx="4993288" cy="313932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12529"/>
                </a:solidFill>
                <a:effectLst/>
                <a:latin typeface="Arial" panose="020B0604020202020204" pitchFamily="34" charset="0"/>
              </a:rPr>
              <a:t>We have on-site nurseries at Freemen’s Park Campus and Abbey Park Campus.  They have been graded as ‘Outstanding’ by Ofsted. </a:t>
            </a:r>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r>
              <a:rPr lang="en-GB" b="0" i="0" u="none" strike="noStrike" dirty="0">
                <a:solidFill>
                  <a:srgbClr val="212529"/>
                </a:solidFill>
                <a:effectLst/>
                <a:latin typeface="Arial" panose="020B0604020202020204" pitchFamily="34" charset="0"/>
              </a:rPr>
              <a:t>Employees may be able to obtain  nursery places for their children depending </a:t>
            </a:r>
            <a:r>
              <a:rPr lang="en-GB" dirty="0">
                <a:solidFill>
                  <a:srgbClr val="212529"/>
                </a:solidFill>
                <a:latin typeface="Arial" panose="020B0604020202020204" pitchFamily="34" charset="0"/>
              </a:rPr>
              <a:t>on availability</a:t>
            </a:r>
            <a:r>
              <a:rPr lang="en-GB" b="0" i="0" u="none" strike="noStrike" dirty="0">
                <a:solidFill>
                  <a:srgbClr val="212529"/>
                </a:solidFill>
                <a:effectLst/>
                <a:latin typeface="Arial" panose="020B0604020202020204" pitchFamily="34" charset="0"/>
              </a:rPr>
              <a:t>.  Allocation of places is on a first come, first served basis. </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r>
              <a:rPr lang="en-GB" b="0" i="0" u="none" strike="noStrike" dirty="0">
                <a:solidFill>
                  <a:srgbClr val="212529"/>
                </a:solidFill>
                <a:effectLst/>
                <a:latin typeface="Arial" panose="020B0604020202020204" pitchFamily="34" charset="0"/>
              </a:rPr>
              <a:t>Enquiries regarding fees and availability should initially be made to the relevant nursery</a:t>
            </a:r>
            <a:r>
              <a:rPr lang="en-GB" b="0" i="0" u="none" strike="noStrike" dirty="0">
                <a:solidFill>
                  <a:srgbClr val="212529"/>
                </a:solidFill>
                <a:effectLst/>
                <a:latin typeface="Times New Roman" panose="02020603050405020304" pitchFamily="18" charset="0"/>
              </a:rPr>
              <a:t> .  </a:t>
            </a:r>
            <a:endParaRPr lang="en-GB" b="0" i="0" dirty="0">
              <a:solidFill>
                <a:srgbClr val="000000"/>
              </a:solidFill>
              <a:effectLst/>
              <a:latin typeface="Segoe UI" panose="020B0502040204020203" pitchFamily="34" charset="0"/>
            </a:endParaRPr>
          </a:p>
        </p:txBody>
      </p:sp>
      <p:pic>
        <p:nvPicPr>
          <p:cNvPr id="10" name="Picture 2">
            <a:extLst>
              <a:ext uri="{FF2B5EF4-FFF2-40B4-BE49-F238E27FC236}">
                <a16:creationId xmlns:a16="http://schemas.microsoft.com/office/drawing/2014/main" id="{D2F7CEBD-6CDD-4DA9-AB24-B8EA68B814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7137" y="5793354"/>
            <a:ext cx="1942694" cy="966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5540216"/>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F34F5-88C6-4445-AC9C-4CBE7090D515}"/>
              </a:ext>
            </a:extLst>
          </p:cNvPr>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6230007" y="140378"/>
            <a:ext cx="5827985" cy="657724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175491" y="-61579"/>
            <a:ext cx="6317673" cy="6990257"/>
          </a:xfrm>
          <a:prstGeom prst="rect">
            <a:avLst/>
          </a:prstGeom>
        </p:spPr>
      </p:pic>
      <p:sp>
        <p:nvSpPr>
          <p:cNvPr id="3" name="TextBox 1">
            <a:extLst>
              <a:ext uri="{FF2B5EF4-FFF2-40B4-BE49-F238E27FC236}">
                <a16:creationId xmlns:a16="http://schemas.microsoft.com/office/drawing/2014/main" id="{EC3108BC-DDD9-C6FB-2378-6ACBEB3F4816}"/>
              </a:ext>
            </a:extLst>
          </p:cNvPr>
          <p:cNvSpPr txBox="1"/>
          <p:nvPr/>
        </p:nvSpPr>
        <p:spPr>
          <a:xfrm>
            <a:off x="6469105" y="304211"/>
            <a:ext cx="5186100" cy="76944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4400" b="1" dirty="0">
                <a:latin typeface="Arial" panose="020B0604020202020204" pitchFamily="34" charset="0"/>
                <a:cs typeface="Arial" panose="020B0604020202020204" pitchFamily="34" charset="0"/>
              </a:rPr>
              <a:t>Trade Unions</a:t>
            </a:r>
          </a:p>
        </p:txBody>
      </p:sp>
      <p:sp>
        <p:nvSpPr>
          <p:cNvPr id="9" name="TextBox 1">
            <a:extLst>
              <a:ext uri="{FF2B5EF4-FFF2-40B4-BE49-F238E27FC236}">
                <a16:creationId xmlns:a16="http://schemas.microsoft.com/office/drawing/2014/main" id="{D3703DBD-4551-849D-4184-73150ED68235}"/>
              </a:ext>
            </a:extLst>
          </p:cNvPr>
          <p:cNvSpPr txBox="1"/>
          <p:nvPr/>
        </p:nvSpPr>
        <p:spPr>
          <a:xfrm>
            <a:off x="6519117" y="1008700"/>
            <a:ext cx="5295947" cy="4801314"/>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000000"/>
                </a:solidFill>
                <a:effectLst/>
                <a:latin typeface="Arial" panose="020B0604020202020204" pitchFamily="34" charset="0"/>
              </a:rPr>
              <a:t>The College recognises a number of unions for bargaining and collective agreement purposes.  For more information please contact the relevant College representative or see the union website.</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endParaRPr lang="en-GB" b="1" i="0" u="none" strike="noStrike" dirty="0">
              <a:solidFill>
                <a:srgbClr val="000000"/>
              </a:solidFill>
              <a:effectLst/>
              <a:latin typeface="Arial" panose="020B0604020202020204" pitchFamily="34" charset="0"/>
            </a:endParaRPr>
          </a:p>
          <a:p>
            <a:pPr algn="l" rtl="0" fontAlgn="base"/>
            <a:r>
              <a:rPr lang="en-GB" b="1" i="0" u="none" strike="noStrike" dirty="0">
                <a:solidFill>
                  <a:srgbClr val="000000"/>
                </a:solidFill>
                <a:effectLst/>
                <a:latin typeface="Arial" panose="020B0604020202020204" pitchFamily="34" charset="0"/>
              </a:rPr>
              <a:t>Curriculum Teaching Staff (UCU)</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buFont typeface="Arial" panose="020B0604020202020204" pitchFamily="34" charset="0"/>
              <a:buChar char="•"/>
            </a:pPr>
            <a:r>
              <a:rPr lang="en-GB" b="0" i="0" u="none" strike="noStrike" dirty="0">
                <a:solidFill>
                  <a:srgbClr val="000000"/>
                </a:solidFill>
                <a:effectLst/>
                <a:latin typeface="Arial" panose="020B0604020202020204" pitchFamily="34" charset="0"/>
              </a:rPr>
              <a:t>David Hill dahill@leicestercollege.ac.uk </a:t>
            </a:r>
            <a:r>
              <a:rPr lang="en-US" b="0" i="0" dirty="0">
                <a:solidFill>
                  <a:srgbClr val="000000"/>
                </a:solidFill>
                <a:effectLst/>
                <a:latin typeface="Arial" panose="020B0604020202020204" pitchFamily="34" charset="0"/>
              </a:rPr>
              <a:t>​</a:t>
            </a:r>
          </a:p>
          <a:p>
            <a:pPr algn="l" rtl="0" fontAlgn="base">
              <a:buFont typeface="Arial" panose="020B0604020202020204" pitchFamily="34" charset="0"/>
              <a:buChar char="•"/>
            </a:pPr>
            <a:r>
              <a:rPr lang="en-GB" b="0" i="0" u="none" strike="noStrike" dirty="0">
                <a:solidFill>
                  <a:srgbClr val="000000"/>
                </a:solidFill>
                <a:effectLst/>
                <a:latin typeface="Arial" panose="020B0604020202020204" pitchFamily="34" charset="0"/>
              </a:rPr>
              <a:t>Kate Drew kdrew@leicestercollege.ac.uk </a:t>
            </a:r>
            <a:r>
              <a:rPr lang="en-US" b="0" i="0" dirty="0">
                <a:solidFill>
                  <a:srgbClr val="000000"/>
                </a:solidFill>
                <a:effectLst/>
                <a:latin typeface="Arial" panose="020B0604020202020204" pitchFamily="34" charset="0"/>
              </a:rPr>
              <a:t>​</a:t>
            </a:r>
          </a:p>
          <a:p>
            <a:pPr algn="l" rtl="0" fontAlgn="base">
              <a:buFont typeface="Arial" panose="020B0604020202020204" pitchFamily="34" charset="0"/>
              <a:buChar char="•"/>
            </a:pPr>
            <a:r>
              <a:rPr lang="en-GB" b="0" i="0" u="none" strike="noStrike" dirty="0">
                <a:solidFill>
                  <a:srgbClr val="000000"/>
                </a:solidFill>
                <a:effectLst/>
                <a:latin typeface="Arial" panose="020B0604020202020204" pitchFamily="34" charset="0"/>
              </a:rPr>
              <a:t>Helen </a:t>
            </a:r>
            <a:r>
              <a:rPr lang="en-GB" b="0" i="0" u="none" strike="noStrike" dirty="0" err="1">
                <a:solidFill>
                  <a:srgbClr val="000000"/>
                </a:solidFill>
                <a:effectLst/>
                <a:latin typeface="Arial" panose="020B0604020202020204" pitchFamily="34" charset="0"/>
              </a:rPr>
              <a:t>McCannOLeary</a:t>
            </a:r>
            <a:r>
              <a:rPr lang="en-GB" b="0" i="0" u="none" strike="noStrike" dirty="0">
                <a:solidFill>
                  <a:srgbClr val="000000"/>
                </a:solidFill>
                <a:effectLst/>
                <a:latin typeface="Arial" panose="020B0604020202020204" pitchFamily="34" charset="0"/>
              </a:rPr>
              <a:t> -HMcCannOLeary@leicestercollege.ac.uk </a:t>
            </a:r>
            <a:r>
              <a:rPr lang="en-US" b="0" i="0" dirty="0">
                <a:solidFill>
                  <a:srgbClr val="000000"/>
                </a:solidFill>
                <a:effectLst/>
                <a:latin typeface="Arial" panose="020B0604020202020204" pitchFamily="34" charset="0"/>
              </a:rPr>
              <a:t>​</a:t>
            </a:r>
          </a:p>
          <a:p>
            <a:pPr algn="l" rtl="0" fontAlgn="base"/>
            <a:endParaRPr lang="en-GB" b="1" i="0" u="none" strike="noStrike" dirty="0">
              <a:solidFill>
                <a:srgbClr val="000000"/>
              </a:solidFill>
              <a:effectLst/>
              <a:latin typeface="Arial" panose="020B0604020202020204" pitchFamily="34" charset="0"/>
            </a:endParaRPr>
          </a:p>
          <a:p>
            <a:pPr algn="l" rtl="0" fontAlgn="base"/>
            <a:r>
              <a:rPr lang="en-GB" b="1" i="0" u="none" strike="noStrike" dirty="0">
                <a:solidFill>
                  <a:srgbClr val="000000"/>
                </a:solidFill>
                <a:effectLst/>
                <a:latin typeface="Arial" panose="020B0604020202020204" pitchFamily="34" charset="0"/>
              </a:rPr>
              <a:t>Support Staff (Unison)</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buFont typeface="Arial" panose="020B0604020202020204" pitchFamily="34" charset="0"/>
              <a:buChar char="•"/>
            </a:pPr>
            <a:r>
              <a:rPr lang="en-GB" b="0" i="0" u="none" strike="noStrike" dirty="0">
                <a:solidFill>
                  <a:srgbClr val="000000"/>
                </a:solidFill>
                <a:effectLst/>
                <a:latin typeface="Arial" panose="020B0604020202020204" pitchFamily="34" charset="0"/>
              </a:rPr>
              <a:t>Ranvir Singh  rsingh@leicestercollege.ac.uk </a:t>
            </a:r>
            <a:r>
              <a:rPr lang="en-US" b="0" i="0" dirty="0">
                <a:solidFill>
                  <a:srgbClr val="000000"/>
                </a:solidFill>
                <a:effectLst/>
                <a:latin typeface="Arial" panose="020B0604020202020204" pitchFamily="34" charset="0"/>
              </a:rPr>
              <a:t>​</a:t>
            </a:r>
          </a:p>
          <a:p>
            <a:pPr algn="l" rtl="0" fontAlgn="base">
              <a:buFont typeface="Arial" panose="020B0604020202020204" pitchFamily="34" charset="0"/>
              <a:buChar char="•"/>
            </a:pPr>
            <a:r>
              <a:rPr lang="en-GB" b="0" i="0" u="none" strike="noStrike" dirty="0">
                <a:solidFill>
                  <a:srgbClr val="000000"/>
                </a:solidFill>
                <a:effectLst/>
                <a:latin typeface="Arial" panose="020B0604020202020204" pitchFamily="34" charset="0"/>
              </a:rPr>
              <a:t>Yvonne Costello ycostello@leicestercollege.ac.uk</a:t>
            </a:r>
            <a:r>
              <a:rPr lang="en-US" b="0" i="0" dirty="0">
                <a:solidFill>
                  <a:srgbClr val="000000"/>
                </a:solidFill>
                <a:effectLst/>
                <a:latin typeface="Arial" panose="020B0604020202020204" pitchFamily="34" charset="0"/>
              </a:rPr>
              <a:t>​</a:t>
            </a:r>
          </a:p>
          <a:p>
            <a:pPr algn="l" rtl="0" fontAlgn="base"/>
            <a:endParaRPr lang="en-GB" b="1" i="0" u="none" strike="noStrike" dirty="0">
              <a:solidFill>
                <a:srgbClr val="000000"/>
              </a:solidFill>
              <a:effectLst/>
              <a:latin typeface="Arial" panose="020B0604020202020204" pitchFamily="34" charset="0"/>
            </a:endParaRPr>
          </a:p>
          <a:p>
            <a:pPr algn="l" rtl="0" fontAlgn="base"/>
            <a:r>
              <a:rPr lang="en-GB" b="1" i="0" u="none" strike="noStrike" dirty="0">
                <a:solidFill>
                  <a:srgbClr val="000000"/>
                </a:solidFill>
                <a:effectLst/>
                <a:latin typeface="Arial" panose="020B0604020202020204" pitchFamily="34" charset="0"/>
              </a:rPr>
              <a:t>Management Staff (NEU)</a:t>
            </a:r>
            <a:endParaRPr lang="en-GB" b="0" i="0" dirty="0">
              <a:solidFill>
                <a:srgbClr val="000000"/>
              </a:solidFill>
              <a:effectLst/>
              <a:latin typeface="Segoe UI" panose="020B0502040204020203" pitchFamily="34" charset="0"/>
            </a:endParaRPr>
          </a:p>
        </p:txBody>
      </p:sp>
      <p:pic>
        <p:nvPicPr>
          <p:cNvPr id="10" name="Picture 22" descr="Logo&#10;&#10;Description automatically generated">
            <a:extLst>
              <a:ext uri="{FF2B5EF4-FFF2-40B4-BE49-F238E27FC236}">
                <a16:creationId xmlns:a16="http://schemas.microsoft.com/office/drawing/2014/main" id="{BC118A10-C970-4387-86CD-9C5EBE3B813D}"/>
              </a:ext>
            </a:extLst>
          </p:cNvPr>
          <p:cNvPicPr>
            <a:picLocks noChangeAspect="1"/>
          </p:cNvPicPr>
          <p:nvPr/>
        </p:nvPicPr>
        <p:blipFill>
          <a:blip r:embed="rId3"/>
          <a:stretch>
            <a:fillRect/>
          </a:stretch>
        </p:blipFill>
        <p:spPr>
          <a:xfrm>
            <a:off x="11352757" y="218691"/>
            <a:ext cx="707721" cy="940482"/>
          </a:xfrm>
          <a:prstGeom prst="rect">
            <a:avLst/>
          </a:prstGeom>
        </p:spPr>
      </p:pic>
      <p:pic>
        <p:nvPicPr>
          <p:cNvPr id="12" name="Picture 2">
            <a:extLst>
              <a:ext uri="{FF2B5EF4-FFF2-40B4-BE49-F238E27FC236}">
                <a16:creationId xmlns:a16="http://schemas.microsoft.com/office/drawing/2014/main" id="{522586C1-FAED-4620-AED0-83DFE595F6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92692" y="5723768"/>
            <a:ext cx="1548798" cy="951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061612"/>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820A8DEA-D1C9-4D63-8E8E-3764A29D9A33}"/>
              </a:ext>
            </a:extLst>
          </p:cNvPr>
          <p:cNvPicPr>
            <a:picLocks noChangeAspect="1"/>
          </p:cNvPicPr>
          <p:nvPr/>
        </p:nvPicPr>
        <p:blipFill rotWithShape="1">
          <a:blip r:embed="rId2"/>
          <a:srcRect t="22151" b="21600"/>
          <a:stretch/>
        </p:blipFill>
        <p:spPr>
          <a:xfrm>
            <a:off x="1" y="10"/>
            <a:ext cx="12192000" cy="6857989"/>
          </a:xfrm>
          <a:prstGeom prst="rect">
            <a:avLst/>
          </a:prstGeom>
        </p:spPr>
      </p:pic>
      <p:sp>
        <p:nvSpPr>
          <p:cNvPr id="3" name="Flowchart: Alternate Process 2">
            <a:extLst>
              <a:ext uri="{FF2B5EF4-FFF2-40B4-BE49-F238E27FC236}">
                <a16:creationId xmlns:a16="http://schemas.microsoft.com/office/drawing/2014/main" id="{709C1E43-6596-4B01-A16C-88A34E5F2A4F}"/>
              </a:ext>
            </a:extLst>
          </p:cNvPr>
          <p:cNvSpPr/>
          <p:nvPr/>
        </p:nvSpPr>
        <p:spPr>
          <a:xfrm>
            <a:off x="2301264" y="1234911"/>
            <a:ext cx="7785416" cy="4518607"/>
          </a:xfrm>
          <a:prstGeom prst="flowChartAlternateProcess">
            <a:avLst/>
          </a:prstGeom>
          <a:solidFill>
            <a:srgbClr val="F3F5F2"/>
          </a:solidFill>
          <a:ln w="762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rtl="0" fontAlgn="base"/>
            <a:r>
              <a:rPr lang="en-US" sz="3600" b="0" i="0" dirty="0">
                <a:solidFill>
                  <a:schemeClr val="tx1"/>
                </a:solidFill>
                <a:effectLst/>
                <a:latin typeface="Arial" panose="020B0604020202020204" pitchFamily="34" charset="0"/>
              </a:rPr>
              <a:t>For more information​</a:t>
            </a:r>
            <a:endParaRPr lang="en-GB" sz="3600" b="0" i="0" dirty="0">
              <a:solidFill>
                <a:schemeClr val="tx1"/>
              </a:solidFill>
              <a:effectLst/>
              <a:latin typeface="Segoe UI" panose="020B0502040204020203" pitchFamily="34" charset="0"/>
            </a:endParaRPr>
          </a:p>
          <a:p>
            <a:pPr algn="ctr" rtl="0" fontAlgn="base"/>
            <a:r>
              <a:rPr lang="en-GB" sz="3600" b="0" i="0" dirty="0">
                <a:solidFill>
                  <a:schemeClr val="tx1"/>
                </a:solidFill>
                <a:effectLst/>
                <a:latin typeface="Arial" panose="020B0604020202020204" pitchFamily="34" charset="0"/>
              </a:rPr>
              <a:t>​</a:t>
            </a:r>
            <a:endParaRPr lang="en-GB" sz="3600" b="0" i="0" dirty="0">
              <a:solidFill>
                <a:schemeClr val="tx1"/>
              </a:solidFill>
              <a:effectLst/>
              <a:latin typeface="Segoe UI" panose="020B0502040204020203" pitchFamily="34" charset="0"/>
            </a:endParaRPr>
          </a:p>
          <a:p>
            <a:pPr algn="ctr" rtl="0" fontAlgn="base"/>
            <a:r>
              <a:rPr lang="en-GB" sz="3600" b="0" i="0" u="none" strike="noStrike" dirty="0">
                <a:solidFill>
                  <a:schemeClr val="tx1"/>
                </a:solidFill>
                <a:effectLst/>
                <a:latin typeface="Arial" panose="020B0604020202020204" pitchFamily="34" charset="0"/>
              </a:rPr>
              <a:t>Contact HR at</a:t>
            </a:r>
          </a:p>
          <a:p>
            <a:pPr algn="ctr" rtl="0" fontAlgn="base"/>
            <a:r>
              <a:rPr lang="en-GB" sz="3600" dirty="0">
                <a:solidFill>
                  <a:schemeClr val="tx1"/>
                </a:solidFill>
                <a:latin typeface="Arial" panose="020B0604020202020204" pitchFamily="34" charset="0"/>
              </a:rPr>
              <a:t>hrenquiries@leicestercollege.ac.uk</a:t>
            </a:r>
            <a:endParaRPr lang="en-US" sz="3600" b="0" i="0" dirty="0">
              <a:solidFill>
                <a:schemeClr val="tx1"/>
              </a:solidFill>
              <a:effectLst/>
              <a:latin typeface="Segoe UI" panose="020B0502040204020203" pitchFamily="34" charset="0"/>
            </a:endParaRPr>
          </a:p>
        </p:txBody>
      </p:sp>
      <p:cxnSp>
        <p:nvCxnSpPr>
          <p:cNvPr id="6" name="Straight Connector 5">
            <a:extLst>
              <a:ext uri="{FF2B5EF4-FFF2-40B4-BE49-F238E27FC236}">
                <a16:creationId xmlns:a16="http://schemas.microsoft.com/office/drawing/2014/main" id="{E5ECE873-90F4-451D-86BD-8910DDA5AEAA}"/>
              </a:ext>
            </a:extLst>
          </p:cNvPr>
          <p:cNvCxnSpPr/>
          <p:nvPr/>
        </p:nvCxnSpPr>
        <p:spPr>
          <a:xfrm>
            <a:off x="5154967" y="3256640"/>
            <a:ext cx="1882066"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22" descr="Logo&#10;&#10;Description automatically generated">
            <a:extLst>
              <a:ext uri="{FF2B5EF4-FFF2-40B4-BE49-F238E27FC236}">
                <a16:creationId xmlns:a16="http://schemas.microsoft.com/office/drawing/2014/main" id="{E1AF3F8A-ECD3-6244-EAFA-02DA7410CE6A}"/>
              </a:ext>
            </a:extLst>
          </p:cNvPr>
          <p:cNvPicPr>
            <a:picLocks noChangeAspect="1"/>
          </p:cNvPicPr>
          <p:nvPr/>
        </p:nvPicPr>
        <p:blipFill>
          <a:blip r:embed="rId3"/>
          <a:stretch>
            <a:fillRect/>
          </a:stretch>
        </p:blipFill>
        <p:spPr>
          <a:xfrm>
            <a:off x="5722494" y="1315386"/>
            <a:ext cx="747011" cy="1001520"/>
          </a:xfrm>
          <a:prstGeom prst="rect">
            <a:avLst/>
          </a:prstGeom>
        </p:spPr>
      </p:pic>
    </p:spTree>
    <p:extLst>
      <p:ext uri="{BB962C8B-B14F-4D97-AF65-F5344CB8AC3E}">
        <p14:creationId xmlns:p14="http://schemas.microsoft.com/office/powerpoint/2010/main" val="510691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F34F5-88C6-4445-AC9C-4CBE7090D515}"/>
              </a:ext>
            </a:extLst>
          </p:cNvPr>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6253098" y="140378"/>
            <a:ext cx="5827985" cy="657724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175491" y="-61579"/>
            <a:ext cx="6317673" cy="6990257"/>
          </a:xfrm>
          <a:prstGeom prst="rect">
            <a:avLst/>
          </a:prstGeom>
        </p:spPr>
      </p:pic>
      <p:pic>
        <p:nvPicPr>
          <p:cNvPr id="21" name="Picture 22" descr="Logo&#10;&#10;Description automatically generated">
            <a:extLst>
              <a:ext uri="{FF2B5EF4-FFF2-40B4-BE49-F238E27FC236}">
                <a16:creationId xmlns:a16="http://schemas.microsoft.com/office/drawing/2014/main" id="{415C20F0-99E8-8CCF-D770-2C5F18B89C05}"/>
              </a:ext>
            </a:extLst>
          </p:cNvPr>
          <p:cNvPicPr>
            <a:picLocks noChangeAspect="1"/>
          </p:cNvPicPr>
          <p:nvPr/>
        </p:nvPicPr>
        <p:blipFill>
          <a:blip r:embed="rId3"/>
          <a:stretch>
            <a:fillRect/>
          </a:stretch>
        </p:blipFill>
        <p:spPr>
          <a:xfrm>
            <a:off x="11352757" y="218691"/>
            <a:ext cx="707721" cy="940482"/>
          </a:xfrm>
          <a:prstGeom prst="rect">
            <a:avLst/>
          </a:prstGeom>
        </p:spPr>
      </p:pic>
      <p:sp>
        <p:nvSpPr>
          <p:cNvPr id="13" name="TextBox 1">
            <a:extLst>
              <a:ext uri="{FF2B5EF4-FFF2-40B4-BE49-F238E27FC236}">
                <a16:creationId xmlns:a16="http://schemas.microsoft.com/office/drawing/2014/main" id="{F5B5981B-05F5-4E66-8A91-CDB6C5295B7C}"/>
              </a:ext>
            </a:extLst>
          </p:cNvPr>
          <p:cNvSpPr txBox="1"/>
          <p:nvPr/>
        </p:nvSpPr>
        <p:spPr>
          <a:xfrm>
            <a:off x="7522479" y="763038"/>
            <a:ext cx="3082746"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600" b="1" i="0" dirty="0">
                <a:solidFill>
                  <a:srgbClr val="000000"/>
                </a:solidFill>
                <a:effectLst/>
                <a:latin typeface="Arial" panose="020B0604020202020204" pitchFamily="34" charset="0"/>
              </a:rPr>
              <a:t>Our Benefits</a:t>
            </a:r>
            <a:endParaRPr lang="en-GB" sz="4400" b="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3CE60E6C-5EE0-4143-985F-CFEDA8EDACCA}"/>
              </a:ext>
            </a:extLst>
          </p:cNvPr>
          <p:cNvSpPr txBox="1"/>
          <p:nvPr/>
        </p:nvSpPr>
        <p:spPr>
          <a:xfrm>
            <a:off x="2912883" y="3246690"/>
            <a:ext cx="6183982" cy="369332"/>
          </a:xfrm>
          <a:prstGeom prst="rect">
            <a:avLst/>
          </a:prstGeom>
          <a:noFill/>
        </p:spPr>
        <p:txBody>
          <a:bodyPr wrap="square">
            <a:spAutoFit/>
          </a:bodyPr>
          <a:lstStyle/>
          <a:p>
            <a:r>
              <a:rPr lang="en-GB" b="0" i="0" dirty="0">
                <a:solidFill>
                  <a:srgbClr val="000000"/>
                </a:solidFill>
                <a:effectLst/>
                <a:latin typeface="Times New Roman" panose="02020603050405020304" pitchFamily="18" charset="0"/>
              </a:rPr>
              <a:t> </a:t>
            </a:r>
            <a:endParaRPr lang="en-GB" dirty="0"/>
          </a:p>
        </p:txBody>
      </p:sp>
      <p:sp>
        <p:nvSpPr>
          <p:cNvPr id="20" name="TextBox 19">
            <a:extLst>
              <a:ext uri="{FF2B5EF4-FFF2-40B4-BE49-F238E27FC236}">
                <a16:creationId xmlns:a16="http://schemas.microsoft.com/office/drawing/2014/main" id="{35434B22-A016-4DD0-86C5-D1DF3D9BF475}"/>
              </a:ext>
            </a:extLst>
          </p:cNvPr>
          <p:cNvSpPr txBox="1"/>
          <p:nvPr/>
        </p:nvSpPr>
        <p:spPr>
          <a:xfrm>
            <a:off x="6545963" y="1936843"/>
            <a:ext cx="5558672" cy="1477328"/>
          </a:xfrm>
          <a:prstGeom prst="rect">
            <a:avLst/>
          </a:prstGeom>
          <a:noFill/>
        </p:spPr>
        <p:txBody>
          <a:bodyPr wrap="square">
            <a:spAutoFit/>
          </a:bodyPr>
          <a:lstStyle/>
          <a:p>
            <a:r>
              <a:rPr lang="en-GB" b="0" i="0" u="none" strike="noStrike" dirty="0">
                <a:solidFill>
                  <a:srgbClr val="212529"/>
                </a:solidFill>
                <a:effectLst/>
                <a:latin typeface="Arial" panose="020B0604020202020204" pitchFamily="34" charset="0"/>
              </a:rPr>
              <a:t>We aim to attract and retain exceptional staff by offering a competitive salary and pension, generous annual leave entitlement, family friendly working practices, excellent training and development opportunities and a whole lot more. </a:t>
            </a:r>
            <a:endParaRPr lang="en-GB" dirty="0"/>
          </a:p>
        </p:txBody>
      </p:sp>
      <p:pic>
        <p:nvPicPr>
          <p:cNvPr id="1026" name="Picture 2">
            <a:extLst>
              <a:ext uri="{FF2B5EF4-FFF2-40B4-BE49-F238E27FC236}">
                <a16:creationId xmlns:a16="http://schemas.microsoft.com/office/drawing/2014/main" id="{D439C342-F9DE-44F7-B8F3-8B5C29AE02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4574" y="5416363"/>
            <a:ext cx="2064581" cy="1268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669927"/>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BAC468-83D9-46E6-AA7C-72F614F5B05D}"/>
              </a:ext>
            </a:extLst>
          </p:cNvPr>
          <p:cNvSpPr/>
          <p:nvPr/>
        </p:nvSpPr>
        <p:spPr>
          <a:xfrm>
            <a:off x="0" y="0"/>
            <a:ext cx="597093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142044" y="97655"/>
            <a:ext cx="5673947" cy="664055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5958035" y="1"/>
            <a:ext cx="6198141" cy="6857999"/>
          </a:xfrm>
          <a:prstGeom prst="rect">
            <a:avLst/>
          </a:prstGeom>
        </p:spPr>
      </p:pic>
      <p:sp>
        <p:nvSpPr>
          <p:cNvPr id="6" name="TextBox 1">
            <a:extLst>
              <a:ext uri="{FF2B5EF4-FFF2-40B4-BE49-F238E27FC236}">
                <a16:creationId xmlns:a16="http://schemas.microsoft.com/office/drawing/2014/main" id="{A2962693-5906-B778-9DED-2D126F14D229}"/>
              </a:ext>
            </a:extLst>
          </p:cNvPr>
          <p:cNvSpPr txBox="1"/>
          <p:nvPr/>
        </p:nvSpPr>
        <p:spPr>
          <a:xfrm>
            <a:off x="1928470" y="885575"/>
            <a:ext cx="2113998"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600" b="1" dirty="0">
                <a:latin typeface="Arial" panose="020B0604020202020204" pitchFamily="34" charset="0"/>
                <a:cs typeface="Arial" panose="020B0604020202020204" pitchFamily="34" charset="0"/>
              </a:rPr>
              <a:t>Pension</a:t>
            </a:r>
          </a:p>
        </p:txBody>
      </p:sp>
      <p:sp>
        <p:nvSpPr>
          <p:cNvPr id="14" name="TextBox 1">
            <a:extLst>
              <a:ext uri="{FF2B5EF4-FFF2-40B4-BE49-F238E27FC236}">
                <a16:creationId xmlns:a16="http://schemas.microsoft.com/office/drawing/2014/main" id="{0EA59530-71CA-2877-45B2-CC123BCF5526}"/>
              </a:ext>
            </a:extLst>
          </p:cNvPr>
          <p:cNvSpPr txBox="1"/>
          <p:nvPr/>
        </p:nvSpPr>
        <p:spPr>
          <a:xfrm>
            <a:off x="541292" y="1891269"/>
            <a:ext cx="5042712" cy="2031325"/>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12529"/>
                </a:solidFill>
                <a:effectLst/>
                <a:latin typeface="Arial" panose="020B0604020202020204" pitchFamily="34" charset="0"/>
              </a:rPr>
              <a:t>Our employees have access to either the </a:t>
            </a:r>
            <a:r>
              <a:rPr lang="en-GB" b="1" i="0" u="none" strike="noStrike" dirty="0">
                <a:solidFill>
                  <a:srgbClr val="212529"/>
                </a:solidFill>
                <a:effectLst/>
                <a:latin typeface="Arial" panose="020B0604020202020204" pitchFamily="34" charset="0"/>
              </a:rPr>
              <a:t>Local Government </a:t>
            </a:r>
            <a:r>
              <a:rPr lang="en-GB" b="0" i="0" u="none" strike="noStrike" dirty="0">
                <a:solidFill>
                  <a:srgbClr val="212529"/>
                </a:solidFill>
                <a:effectLst/>
                <a:latin typeface="Arial" panose="020B0604020202020204" pitchFamily="34" charset="0"/>
              </a:rPr>
              <a:t>or the </a:t>
            </a:r>
            <a:r>
              <a:rPr lang="en-GB" b="1" i="0" u="none" strike="noStrike" dirty="0">
                <a:solidFill>
                  <a:srgbClr val="212529"/>
                </a:solidFill>
                <a:effectLst/>
                <a:latin typeface="Arial" panose="020B0604020202020204" pitchFamily="34" charset="0"/>
              </a:rPr>
              <a:t>Teachers’ Pension Scheme</a:t>
            </a:r>
            <a:r>
              <a:rPr lang="en-GB" b="0" i="0" u="none" strike="noStrike" dirty="0">
                <a:solidFill>
                  <a:srgbClr val="212529"/>
                </a:solidFill>
                <a:effectLst/>
                <a:latin typeface="Arial" panose="020B0604020202020204" pitchFamily="34" charset="0"/>
              </a:rPr>
              <a:t>, depending on their role. </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r>
              <a:rPr lang="en-GB" b="0" i="0" u="none" strike="noStrike" dirty="0">
                <a:solidFill>
                  <a:srgbClr val="212529"/>
                </a:solidFill>
                <a:effectLst/>
                <a:latin typeface="Arial" panose="020B0604020202020204" pitchFamily="34" charset="0"/>
              </a:rPr>
              <a:t>Both are recognised as excellent pension schemes and are funded by both employee and employer contributions. </a:t>
            </a:r>
            <a:endParaRPr lang="en-GB" b="0" i="0" dirty="0">
              <a:solidFill>
                <a:srgbClr val="000000"/>
              </a:solidFill>
              <a:effectLst/>
              <a:latin typeface="Segoe UI" panose="020B0502040204020203" pitchFamily="34" charset="0"/>
            </a:endParaRPr>
          </a:p>
        </p:txBody>
      </p:sp>
      <p:pic>
        <p:nvPicPr>
          <p:cNvPr id="28" name="Picture 22" descr="Logo&#10;&#10;Description automatically generated">
            <a:extLst>
              <a:ext uri="{FF2B5EF4-FFF2-40B4-BE49-F238E27FC236}">
                <a16:creationId xmlns:a16="http://schemas.microsoft.com/office/drawing/2014/main" id="{855F67DC-4A5E-75F8-C983-7AB2E2F51652}"/>
              </a:ext>
            </a:extLst>
          </p:cNvPr>
          <p:cNvPicPr>
            <a:picLocks noChangeAspect="1"/>
          </p:cNvPicPr>
          <p:nvPr/>
        </p:nvPicPr>
        <p:blipFill>
          <a:blip r:embed="rId3"/>
          <a:stretch>
            <a:fillRect/>
          </a:stretch>
        </p:blipFill>
        <p:spPr>
          <a:xfrm>
            <a:off x="5027112" y="166499"/>
            <a:ext cx="707721" cy="940482"/>
          </a:xfrm>
          <a:prstGeom prst="rect">
            <a:avLst/>
          </a:prstGeom>
        </p:spPr>
      </p:pic>
      <p:pic>
        <p:nvPicPr>
          <p:cNvPr id="2050" name="Picture 2">
            <a:extLst>
              <a:ext uri="{FF2B5EF4-FFF2-40B4-BE49-F238E27FC236}">
                <a16:creationId xmlns:a16="http://schemas.microsoft.com/office/drawing/2014/main" id="{A85B118E-ACDB-4AD3-A1A5-A2998B1554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9620" y="5631665"/>
            <a:ext cx="2402848" cy="1204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5807240"/>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F34F5-88C6-4445-AC9C-4CBE7090D515}"/>
              </a:ext>
            </a:extLst>
          </p:cNvPr>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6253098" y="140378"/>
            <a:ext cx="5827985" cy="657724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0" i="0">
                <a:solidFill>
                  <a:srgbClr val="000000"/>
                </a:solidFill>
                <a:effectLst/>
                <a:latin typeface="Times New Roman" panose="02020603050405020304" pitchFamily="18" charset="0"/>
              </a:rPr>
              <a:t> </a:t>
            </a: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175491" y="-61579"/>
            <a:ext cx="6317673" cy="6990257"/>
          </a:xfrm>
          <a:prstGeom prst="rect">
            <a:avLst/>
          </a:prstGeom>
        </p:spPr>
      </p:pic>
      <p:sp>
        <p:nvSpPr>
          <p:cNvPr id="11" name="TextBox 1">
            <a:extLst>
              <a:ext uri="{FF2B5EF4-FFF2-40B4-BE49-F238E27FC236}">
                <a16:creationId xmlns:a16="http://schemas.microsoft.com/office/drawing/2014/main" id="{9FA55ADF-1BD6-A090-9341-E7ECA6B32BC5}"/>
              </a:ext>
            </a:extLst>
          </p:cNvPr>
          <p:cNvSpPr txBox="1"/>
          <p:nvPr/>
        </p:nvSpPr>
        <p:spPr>
          <a:xfrm>
            <a:off x="7030811" y="364220"/>
            <a:ext cx="3798791"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600" b="1" i="0" u="none" strike="noStrike" dirty="0">
                <a:solidFill>
                  <a:srgbClr val="000000"/>
                </a:solidFill>
                <a:effectLst/>
                <a:latin typeface="Arial" panose="020B0604020202020204" pitchFamily="34" charset="0"/>
              </a:rPr>
              <a:t>Learning &amp; Development</a:t>
            </a:r>
            <a:endParaRPr lang="en-GB" sz="4400" b="1" dirty="0">
              <a:latin typeface="Arial" panose="020B0604020202020204" pitchFamily="34" charset="0"/>
              <a:cs typeface="Arial" panose="020B0604020202020204" pitchFamily="34" charset="0"/>
            </a:endParaRPr>
          </a:p>
        </p:txBody>
      </p:sp>
      <p:sp>
        <p:nvSpPr>
          <p:cNvPr id="15" name="TextBox 1">
            <a:extLst>
              <a:ext uri="{FF2B5EF4-FFF2-40B4-BE49-F238E27FC236}">
                <a16:creationId xmlns:a16="http://schemas.microsoft.com/office/drawing/2014/main" id="{B6E20F0E-8385-6352-0B77-5E029975F9B9}"/>
              </a:ext>
            </a:extLst>
          </p:cNvPr>
          <p:cNvSpPr txBox="1"/>
          <p:nvPr/>
        </p:nvSpPr>
        <p:spPr>
          <a:xfrm>
            <a:off x="6627043" y="1712975"/>
            <a:ext cx="5335571" cy="3693319"/>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US" b="0" i="0" u="none" strike="noStrike" dirty="0">
                <a:solidFill>
                  <a:srgbClr val="000000"/>
                </a:solidFill>
                <a:effectLst/>
                <a:latin typeface="Arial" panose="020B0604020202020204" pitchFamily="34" charset="0"/>
              </a:rPr>
              <a:t>We support all our employees to learn and develop in their work at the College.  This might be through formal training sessions or opportunities to develop e.g. through our Development Days, wellbeing activities or using the wealth of on-line modules available to you on our </a:t>
            </a:r>
            <a:r>
              <a:rPr lang="en-US" b="0" i="0" u="none" strike="noStrike" dirty="0" err="1">
                <a:solidFill>
                  <a:srgbClr val="000000"/>
                </a:solidFill>
                <a:effectLst/>
                <a:latin typeface="Arial" panose="020B0604020202020204" pitchFamily="34" charset="0"/>
              </a:rPr>
              <a:t>LearnUpon</a:t>
            </a:r>
            <a:r>
              <a:rPr lang="en-US" b="0" i="0" u="none" strike="noStrike" dirty="0">
                <a:solidFill>
                  <a:srgbClr val="000000"/>
                </a:solidFill>
                <a:effectLst/>
                <a:latin typeface="Arial" panose="020B0604020202020204" pitchFamily="34" charset="0"/>
              </a:rPr>
              <a:t> platform. </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r>
              <a:rPr lang="en-US" b="0" i="0" u="none" strike="noStrike" dirty="0">
                <a:solidFill>
                  <a:srgbClr val="000000"/>
                </a:solidFill>
                <a:effectLst/>
                <a:latin typeface="Arial" panose="020B0604020202020204" pitchFamily="34" charset="0"/>
              </a:rPr>
              <a:t>If employees have specific development needs for their employment, our HR Development team are here to support you and advise on what is available.  </a:t>
            </a:r>
          </a:p>
          <a:p>
            <a:pPr algn="l" rtl="0" fontAlgn="base"/>
            <a:r>
              <a:rPr lang="en-US" b="0" i="0" u="none" strike="noStrike" dirty="0">
                <a:solidFill>
                  <a:srgbClr val="000000"/>
                </a:solidFill>
                <a:effectLst/>
                <a:latin typeface="Arial" panose="020B0604020202020204" pitchFamily="34" charset="0"/>
              </a:rPr>
              <a:t>Contact staffdevelopment@leicestercollege.ac.uk </a:t>
            </a:r>
            <a:endParaRPr lang="en-US" b="0" i="0" dirty="0">
              <a:solidFill>
                <a:srgbClr val="000000"/>
              </a:solidFill>
              <a:effectLst/>
              <a:latin typeface="Segoe UI" panose="020B0502040204020203" pitchFamily="34" charset="0"/>
            </a:endParaRPr>
          </a:p>
        </p:txBody>
      </p:sp>
      <p:pic>
        <p:nvPicPr>
          <p:cNvPr id="21" name="Picture 22" descr="Logo&#10;&#10;Description automatically generated">
            <a:extLst>
              <a:ext uri="{FF2B5EF4-FFF2-40B4-BE49-F238E27FC236}">
                <a16:creationId xmlns:a16="http://schemas.microsoft.com/office/drawing/2014/main" id="{415C20F0-99E8-8CCF-D770-2C5F18B89C05}"/>
              </a:ext>
            </a:extLst>
          </p:cNvPr>
          <p:cNvPicPr>
            <a:picLocks noChangeAspect="1"/>
          </p:cNvPicPr>
          <p:nvPr/>
        </p:nvPicPr>
        <p:blipFill>
          <a:blip r:embed="rId3"/>
          <a:stretch>
            <a:fillRect/>
          </a:stretch>
        </p:blipFill>
        <p:spPr>
          <a:xfrm>
            <a:off x="11352757" y="218691"/>
            <a:ext cx="707721" cy="940482"/>
          </a:xfrm>
          <a:prstGeom prst="rect">
            <a:avLst/>
          </a:prstGeom>
        </p:spPr>
      </p:pic>
      <p:pic>
        <p:nvPicPr>
          <p:cNvPr id="3074" name="Picture 2">
            <a:extLst>
              <a:ext uri="{FF2B5EF4-FFF2-40B4-BE49-F238E27FC236}">
                <a16:creationId xmlns:a16="http://schemas.microsoft.com/office/drawing/2014/main" id="{58839DEC-8F58-4B90-AE48-8BE8D1B50E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32913" y="5482603"/>
            <a:ext cx="2622174" cy="1305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169048"/>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BAC468-83D9-46E6-AA7C-72F614F5B05D}"/>
              </a:ext>
            </a:extLst>
          </p:cNvPr>
          <p:cNvSpPr/>
          <p:nvPr/>
        </p:nvSpPr>
        <p:spPr>
          <a:xfrm>
            <a:off x="0" y="0"/>
            <a:ext cx="597093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142044" y="97655"/>
            <a:ext cx="5673947" cy="664055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5970939" y="1"/>
            <a:ext cx="6198141" cy="6857999"/>
          </a:xfrm>
          <a:prstGeom prst="rect">
            <a:avLst/>
          </a:prstGeom>
        </p:spPr>
      </p:pic>
      <p:pic>
        <p:nvPicPr>
          <p:cNvPr id="7" name="Picture 22" descr="Logo&#10;&#10;Description automatically generated">
            <a:extLst>
              <a:ext uri="{FF2B5EF4-FFF2-40B4-BE49-F238E27FC236}">
                <a16:creationId xmlns:a16="http://schemas.microsoft.com/office/drawing/2014/main" id="{A3B23566-99DB-2852-2C05-8D9C1020EA2D}"/>
              </a:ext>
            </a:extLst>
          </p:cNvPr>
          <p:cNvPicPr>
            <a:picLocks noChangeAspect="1"/>
          </p:cNvPicPr>
          <p:nvPr/>
        </p:nvPicPr>
        <p:blipFill>
          <a:blip r:embed="rId3"/>
          <a:stretch>
            <a:fillRect/>
          </a:stretch>
        </p:blipFill>
        <p:spPr>
          <a:xfrm>
            <a:off x="5047989" y="156061"/>
            <a:ext cx="707721" cy="940482"/>
          </a:xfrm>
          <a:prstGeom prst="rect">
            <a:avLst/>
          </a:prstGeom>
        </p:spPr>
      </p:pic>
      <p:sp>
        <p:nvSpPr>
          <p:cNvPr id="13" name="TextBox 1">
            <a:extLst>
              <a:ext uri="{FF2B5EF4-FFF2-40B4-BE49-F238E27FC236}">
                <a16:creationId xmlns:a16="http://schemas.microsoft.com/office/drawing/2014/main" id="{D366F37A-CDC0-A8FD-1747-79360C3718A0}"/>
              </a:ext>
            </a:extLst>
          </p:cNvPr>
          <p:cNvSpPr txBox="1"/>
          <p:nvPr/>
        </p:nvSpPr>
        <p:spPr>
          <a:xfrm>
            <a:off x="967782" y="872330"/>
            <a:ext cx="4035373" cy="646331"/>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600" b="1" i="0" dirty="0">
                <a:solidFill>
                  <a:srgbClr val="000000"/>
                </a:solidFill>
                <a:effectLst/>
                <a:latin typeface="Arial"/>
                <a:cs typeface="Arial"/>
              </a:rPr>
              <a:t>Flexible Working</a:t>
            </a:r>
            <a:endParaRPr lang="en-GB" sz="4400" b="1" dirty="0">
              <a:latin typeface="Arial" panose="020B0604020202020204" pitchFamily="34" charset="0"/>
              <a:cs typeface="Arial" panose="020B0604020202020204" pitchFamily="34" charset="0"/>
            </a:endParaRPr>
          </a:p>
        </p:txBody>
      </p:sp>
      <p:sp>
        <p:nvSpPr>
          <p:cNvPr id="17" name="TextBox 1">
            <a:extLst>
              <a:ext uri="{FF2B5EF4-FFF2-40B4-BE49-F238E27FC236}">
                <a16:creationId xmlns:a16="http://schemas.microsoft.com/office/drawing/2014/main" id="{6701CEA9-DE97-1123-D045-D38D4B0EFC67}"/>
              </a:ext>
            </a:extLst>
          </p:cNvPr>
          <p:cNvSpPr txBox="1"/>
          <p:nvPr/>
        </p:nvSpPr>
        <p:spPr>
          <a:xfrm>
            <a:off x="553121" y="1859340"/>
            <a:ext cx="4993288" cy="203132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12529"/>
                </a:solidFill>
                <a:effectLst/>
                <a:latin typeface="Arial" panose="020B0604020202020204" pitchFamily="34" charset="0"/>
              </a:rPr>
              <a:t>We employ people on a variety of contracts, full and part-time and term-time, with a wide range of working hours and patterns. </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algn="l" rtl="0" fontAlgn="base"/>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a:p>
            <a:pPr algn="l" rtl="0" fontAlgn="base"/>
            <a:r>
              <a:rPr lang="en-GB" b="0" i="0" u="none" strike="noStrike" dirty="0">
                <a:solidFill>
                  <a:srgbClr val="212529"/>
                </a:solidFill>
                <a:effectLst/>
                <a:latin typeface="Arial" panose="020B0604020202020204" pitchFamily="34" charset="0"/>
              </a:rPr>
              <a:t>The College also has a range of policies to support individuals in managing their work-life balance</a:t>
            </a:r>
            <a:r>
              <a:rPr lang="en-GB" b="0" i="0" u="none" strike="noStrike" dirty="0">
                <a:solidFill>
                  <a:srgbClr val="212529"/>
                </a:solidFill>
                <a:effectLst/>
                <a:latin typeface="Times New Roman" panose="02020603050405020304" pitchFamily="18" charset="0"/>
              </a:rPr>
              <a:t>. </a:t>
            </a:r>
            <a:endParaRPr lang="en-GB" b="0" i="0" dirty="0">
              <a:solidFill>
                <a:srgbClr val="000000"/>
              </a:solidFill>
              <a:effectLst/>
              <a:latin typeface="Segoe UI" panose="020B0502040204020203" pitchFamily="34" charset="0"/>
            </a:endParaRPr>
          </a:p>
        </p:txBody>
      </p:sp>
      <p:pic>
        <p:nvPicPr>
          <p:cNvPr id="4098" name="Picture 2">
            <a:extLst>
              <a:ext uri="{FF2B5EF4-FFF2-40B4-BE49-F238E27FC236}">
                <a16:creationId xmlns:a16="http://schemas.microsoft.com/office/drawing/2014/main" id="{FFE3343F-F3E3-45F8-BC8F-5771E64220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2801" y="5633146"/>
            <a:ext cx="1762763" cy="1083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663851"/>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F34F5-88C6-4445-AC9C-4CBE7090D515}"/>
              </a:ext>
            </a:extLst>
          </p:cNvPr>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6230007" y="140378"/>
            <a:ext cx="5827985" cy="657724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175491" y="-61579"/>
            <a:ext cx="6317673" cy="6990257"/>
          </a:xfrm>
          <a:prstGeom prst="rect">
            <a:avLst/>
          </a:prstGeom>
        </p:spPr>
      </p:pic>
      <p:sp>
        <p:nvSpPr>
          <p:cNvPr id="3" name="TextBox 1">
            <a:extLst>
              <a:ext uri="{FF2B5EF4-FFF2-40B4-BE49-F238E27FC236}">
                <a16:creationId xmlns:a16="http://schemas.microsoft.com/office/drawing/2014/main" id="{EC3108BC-DDD9-C6FB-2378-6ACBEB3F4816}"/>
              </a:ext>
            </a:extLst>
          </p:cNvPr>
          <p:cNvSpPr txBox="1"/>
          <p:nvPr/>
        </p:nvSpPr>
        <p:spPr>
          <a:xfrm>
            <a:off x="6574041" y="676983"/>
            <a:ext cx="5186100"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600" b="1" i="0" u="none" strike="noStrike" dirty="0">
                <a:solidFill>
                  <a:srgbClr val="000000"/>
                </a:solidFill>
                <a:effectLst/>
                <a:latin typeface="Arial" panose="020B0604020202020204" pitchFamily="34" charset="0"/>
              </a:rPr>
              <a:t>Employee Assistance</a:t>
            </a:r>
            <a:endParaRPr lang="en-GB" sz="4400" b="1" dirty="0">
              <a:latin typeface="Arial" panose="020B0604020202020204" pitchFamily="34" charset="0"/>
              <a:cs typeface="Arial" panose="020B0604020202020204" pitchFamily="34" charset="0"/>
            </a:endParaRPr>
          </a:p>
        </p:txBody>
      </p:sp>
      <p:sp>
        <p:nvSpPr>
          <p:cNvPr id="9" name="TextBox 1">
            <a:extLst>
              <a:ext uri="{FF2B5EF4-FFF2-40B4-BE49-F238E27FC236}">
                <a16:creationId xmlns:a16="http://schemas.microsoft.com/office/drawing/2014/main" id="{D3703DBD-4551-849D-4184-73150ED68235}"/>
              </a:ext>
            </a:extLst>
          </p:cNvPr>
          <p:cNvSpPr txBox="1"/>
          <p:nvPr/>
        </p:nvSpPr>
        <p:spPr>
          <a:xfrm>
            <a:off x="6639744" y="1354104"/>
            <a:ext cx="5295947" cy="4524315"/>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12529"/>
                </a:solidFill>
                <a:effectLst/>
                <a:latin typeface="Arial" panose="020B0604020202020204" pitchFamily="34" charset="0"/>
              </a:rPr>
              <a:t>Leicester College provides employees with online and telephone based advice, counselling and support at any time of the day or night via our Employee Assistance Programme delivered by Care First.</a:t>
            </a:r>
            <a:r>
              <a:rPr lang="en-GB" b="0" i="0" u="none" strike="noStrike" dirty="0">
                <a:solidFill>
                  <a:srgbClr val="212529"/>
                </a:solidFill>
                <a:effectLst/>
                <a:latin typeface="Times New Roman" panose="02020603050405020304" pitchFamily="18" charset="0"/>
              </a:rPr>
              <a:t>  </a:t>
            </a:r>
            <a:r>
              <a:rPr lang="en-GB" b="0" i="0" u="none" strike="noStrike" dirty="0">
                <a:solidFill>
                  <a:srgbClr val="212529"/>
                </a:solidFill>
                <a:effectLst/>
                <a:latin typeface="Arial" panose="020B0604020202020204" pitchFamily="34" charset="0"/>
              </a:rPr>
              <a:t>This includes:</a:t>
            </a:r>
            <a:r>
              <a:rPr lang="en-US" b="0" i="0" dirty="0">
                <a:solidFill>
                  <a:srgbClr val="000000"/>
                </a:solidFill>
                <a:effectLst/>
                <a:latin typeface="Arial" panose="020B0604020202020204" pitchFamily="34" charset="0"/>
              </a:rPr>
              <a:t>​</a:t>
            </a:r>
            <a:endParaRPr lang="en-US" b="0" i="0" dirty="0">
              <a:solidFill>
                <a:srgbClr val="000000"/>
              </a:solidFill>
              <a:effectLst/>
              <a:latin typeface="Segoe UI" panose="020B0502040204020203" pitchFamily="34" charset="0"/>
            </a:endParaRPr>
          </a:p>
          <a:p>
            <a:pPr marL="285750" indent="-285750" algn="l" rtl="0" fontAlgn="base">
              <a:buFont typeface="Arial" panose="020B0604020202020204" pitchFamily="34" charset="0"/>
              <a:buChar char="•"/>
            </a:pPr>
            <a:r>
              <a:rPr lang="en-GB" b="0" i="0" u="none" strike="noStrike" dirty="0">
                <a:solidFill>
                  <a:srgbClr val="212529"/>
                </a:solidFill>
                <a:effectLst/>
                <a:latin typeface="Arial" panose="020B0604020202020204" pitchFamily="34" charset="0"/>
              </a:rPr>
              <a:t>counselling sessions to support your emotional and mental wellbeing;</a:t>
            </a:r>
            <a:r>
              <a:rPr lang="en-GB" b="0" i="0" dirty="0">
                <a:solidFill>
                  <a:srgbClr val="000000"/>
                </a:solidFill>
                <a:effectLst/>
                <a:latin typeface="Arial" panose="020B0604020202020204" pitchFamily="34" charset="0"/>
              </a:rPr>
              <a:t>​</a:t>
            </a:r>
          </a:p>
          <a:p>
            <a:pPr marL="285750" indent="-285750" algn="l" rtl="0" fontAlgn="base">
              <a:buFont typeface="Arial" panose="020B0604020202020204" pitchFamily="34" charset="0"/>
              <a:buChar char="•"/>
            </a:pPr>
            <a:r>
              <a:rPr lang="en-GB" b="0" i="0" u="none" strike="noStrike" dirty="0">
                <a:solidFill>
                  <a:srgbClr val="212529"/>
                </a:solidFill>
                <a:effectLst/>
                <a:latin typeface="Arial" panose="020B0604020202020204" pitchFamily="34" charset="0"/>
              </a:rPr>
              <a:t>advice and guidance on legal issues such as domestic problems, divorce and personal injury;</a:t>
            </a:r>
            <a:r>
              <a:rPr lang="en-US" b="0" i="0" dirty="0">
                <a:solidFill>
                  <a:srgbClr val="000000"/>
                </a:solidFill>
                <a:effectLst/>
                <a:latin typeface="Arial" panose="020B0604020202020204" pitchFamily="34" charset="0"/>
              </a:rPr>
              <a:t>​</a:t>
            </a:r>
          </a:p>
          <a:p>
            <a:pPr marL="285750" indent="-285750" algn="l" rtl="0" fontAlgn="base">
              <a:buFont typeface="Arial" panose="020B0604020202020204" pitchFamily="34" charset="0"/>
              <a:buChar char="•"/>
            </a:pPr>
            <a:r>
              <a:rPr lang="en-GB" b="0" i="0" u="none" strike="noStrike" dirty="0">
                <a:solidFill>
                  <a:srgbClr val="212529"/>
                </a:solidFill>
                <a:effectLst/>
                <a:latin typeface="Arial" panose="020B0604020202020204" pitchFamily="34" charset="0"/>
              </a:rPr>
              <a:t>financial advice on debt management, pensions and budgeting. </a:t>
            </a:r>
            <a:r>
              <a:rPr lang="en-GB" b="0" i="0" dirty="0">
                <a:solidFill>
                  <a:srgbClr val="000000"/>
                </a:solidFill>
                <a:effectLst/>
                <a:latin typeface="Arial" panose="020B0604020202020204" pitchFamily="34" charset="0"/>
              </a:rPr>
              <a:t>​</a:t>
            </a:r>
          </a:p>
          <a:p>
            <a:pPr algn="l" rtl="0" fontAlgn="base"/>
            <a:endParaRPr lang="en-GB" b="0" i="0" dirty="0">
              <a:solidFill>
                <a:srgbClr val="000000"/>
              </a:solidFill>
              <a:effectLst/>
              <a:latin typeface="Arial" panose="020B0604020202020204" pitchFamily="34" charset="0"/>
            </a:endParaRPr>
          </a:p>
          <a:p>
            <a:pPr algn="l" rtl="0" fontAlgn="base"/>
            <a:r>
              <a:rPr lang="en-GB" b="0" i="0" u="none" strike="noStrike" dirty="0">
                <a:solidFill>
                  <a:srgbClr val="212529"/>
                </a:solidFill>
                <a:effectLst/>
                <a:latin typeface="Arial" panose="020B0604020202020204" pitchFamily="34" charset="0"/>
              </a:rPr>
              <a:t>Further details and passwords to access the programme are available on our Wellbeing Hub SharePoint site.</a:t>
            </a:r>
            <a:endParaRPr lang="en-GB" b="0" i="0" dirty="0">
              <a:solidFill>
                <a:srgbClr val="000000"/>
              </a:solidFill>
              <a:effectLst/>
              <a:latin typeface="Segoe UI" panose="020B0502040204020203" pitchFamily="34" charset="0"/>
            </a:endParaRPr>
          </a:p>
        </p:txBody>
      </p:sp>
      <p:pic>
        <p:nvPicPr>
          <p:cNvPr id="10" name="Picture 22" descr="Logo&#10;&#10;Description automatically generated">
            <a:extLst>
              <a:ext uri="{FF2B5EF4-FFF2-40B4-BE49-F238E27FC236}">
                <a16:creationId xmlns:a16="http://schemas.microsoft.com/office/drawing/2014/main" id="{BC118A10-C970-4387-86CD-9C5EBE3B813D}"/>
              </a:ext>
            </a:extLst>
          </p:cNvPr>
          <p:cNvPicPr>
            <a:picLocks noChangeAspect="1"/>
          </p:cNvPicPr>
          <p:nvPr/>
        </p:nvPicPr>
        <p:blipFill>
          <a:blip r:embed="rId3"/>
          <a:stretch>
            <a:fillRect/>
          </a:stretch>
        </p:blipFill>
        <p:spPr>
          <a:xfrm>
            <a:off x="11352757" y="218691"/>
            <a:ext cx="707721" cy="940482"/>
          </a:xfrm>
          <a:prstGeom prst="rect">
            <a:avLst/>
          </a:prstGeom>
        </p:spPr>
      </p:pic>
      <p:pic>
        <p:nvPicPr>
          <p:cNvPr id="11" name="Picture 2">
            <a:extLst>
              <a:ext uri="{FF2B5EF4-FFF2-40B4-BE49-F238E27FC236}">
                <a16:creationId xmlns:a16="http://schemas.microsoft.com/office/drawing/2014/main" id="{121286E4-29E0-484B-BD97-4160469CF0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37631" y="5783082"/>
            <a:ext cx="2049049" cy="1026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6112645"/>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BAC468-83D9-46E6-AA7C-72F614F5B05D}"/>
              </a:ext>
            </a:extLst>
          </p:cNvPr>
          <p:cNvSpPr/>
          <p:nvPr/>
        </p:nvSpPr>
        <p:spPr>
          <a:xfrm>
            <a:off x="0" y="0"/>
            <a:ext cx="597093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142044" y="97655"/>
            <a:ext cx="5673947" cy="664055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5970939" y="1"/>
            <a:ext cx="6198141" cy="6857999"/>
          </a:xfrm>
          <a:prstGeom prst="rect">
            <a:avLst/>
          </a:prstGeom>
        </p:spPr>
      </p:pic>
      <p:pic>
        <p:nvPicPr>
          <p:cNvPr id="7" name="Picture 22" descr="Logo&#10;&#10;Description automatically generated">
            <a:extLst>
              <a:ext uri="{FF2B5EF4-FFF2-40B4-BE49-F238E27FC236}">
                <a16:creationId xmlns:a16="http://schemas.microsoft.com/office/drawing/2014/main" id="{A3B23566-99DB-2852-2C05-8D9C1020EA2D}"/>
              </a:ext>
            </a:extLst>
          </p:cNvPr>
          <p:cNvPicPr>
            <a:picLocks noChangeAspect="1"/>
          </p:cNvPicPr>
          <p:nvPr/>
        </p:nvPicPr>
        <p:blipFill>
          <a:blip r:embed="rId3"/>
          <a:stretch>
            <a:fillRect/>
          </a:stretch>
        </p:blipFill>
        <p:spPr>
          <a:xfrm>
            <a:off x="5047989" y="156061"/>
            <a:ext cx="707721" cy="940482"/>
          </a:xfrm>
          <a:prstGeom prst="rect">
            <a:avLst/>
          </a:prstGeom>
        </p:spPr>
      </p:pic>
      <p:sp>
        <p:nvSpPr>
          <p:cNvPr id="13" name="TextBox 1">
            <a:extLst>
              <a:ext uri="{FF2B5EF4-FFF2-40B4-BE49-F238E27FC236}">
                <a16:creationId xmlns:a16="http://schemas.microsoft.com/office/drawing/2014/main" id="{D366F37A-CDC0-A8FD-1747-79360C3718A0}"/>
              </a:ext>
            </a:extLst>
          </p:cNvPr>
          <p:cNvSpPr txBox="1"/>
          <p:nvPr/>
        </p:nvSpPr>
        <p:spPr>
          <a:xfrm>
            <a:off x="834569" y="371880"/>
            <a:ext cx="4301802" cy="646331"/>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600" b="1" i="0" dirty="0">
                <a:solidFill>
                  <a:srgbClr val="212529"/>
                </a:solidFill>
                <a:effectLst/>
                <a:latin typeface="Arial" panose="020B0604020202020204" pitchFamily="34" charset="0"/>
              </a:rPr>
              <a:t>Rewards Gateway</a:t>
            </a:r>
            <a:endParaRPr lang="en-GB" sz="4400" b="1" dirty="0">
              <a:latin typeface="Arial" panose="020B0604020202020204" pitchFamily="34" charset="0"/>
              <a:cs typeface="Arial" panose="020B0604020202020204" pitchFamily="34" charset="0"/>
            </a:endParaRPr>
          </a:p>
        </p:txBody>
      </p:sp>
      <p:sp>
        <p:nvSpPr>
          <p:cNvPr id="17" name="TextBox 1">
            <a:extLst>
              <a:ext uri="{FF2B5EF4-FFF2-40B4-BE49-F238E27FC236}">
                <a16:creationId xmlns:a16="http://schemas.microsoft.com/office/drawing/2014/main" id="{6701CEA9-DE97-1123-D045-D38D4B0EFC67}"/>
              </a:ext>
            </a:extLst>
          </p:cNvPr>
          <p:cNvSpPr txBox="1"/>
          <p:nvPr/>
        </p:nvSpPr>
        <p:spPr>
          <a:xfrm>
            <a:off x="405354" y="1115866"/>
            <a:ext cx="5350356" cy="480131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000000"/>
                </a:solidFill>
                <a:effectLst/>
                <a:latin typeface="Arial" panose="020B0604020202020204" pitchFamily="34" charset="0"/>
              </a:rPr>
              <a:t>All employees on permanent contracts have access to our exclusive platform, Leicester College Benefits and Rewards.</a:t>
            </a:r>
            <a:r>
              <a:rPr lang="en-GB" b="0" i="0" u="none" strike="noStrike" dirty="0">
                <a:solidFill>
                  <a:srgbClr val="000000"/>
                </a:solidFill>
                <a:effectLst/>
                <a:latin typeface="Times New Roman" panose="02020603050405020304" pitchFamily="18" charset="0"/>
              </a:rPr>
              <a:t> </a:t>
            </a:r>
            <a:r>
              <a:rPr lang="en-GB" b="0" i="0" u="none" strike="noStrike" dirty="0">
                <a:solidFill>
                  <a:srgbClr val="000000"/>
                </a:solidFill>
                <a:effectLst/>
                <a:latin typeface="WordVisiCarriageReturn_MSFontService"/>
              </a:rPr>
              <a:t> </a:t>
            </a:r>
            <a:r>
              <a:rPr lang="en-GB" b="0" i="0" dirty="0">
                <a:solidFill>
                  <a:srgbClr val="000000"/>
                </a:solidFill>
                <a:effectLst/>
                <a:latin typeface="WordVisiCarriageReturn_MSFontService"/>
              </a:rPr>
              <a:t>​</a:t>
            </a:r>
            <a:br>
              <a:rPr lang="en-GB" b="0" i="0" dirty="0">
                <a:solidFill>
                  <a:srgbClr val="000000"/>
                </a:solidFill>
                <a:effectLst/>
                <a:latin typeface="WordVisiCarriageReturn_MSFontService"/>
              </a:rPr>
            </a:br>
            <a:r>
              <a:rPr lang="en-GB" b="0" i="0" u="none" strike="noStrike" dirty="0">
                <a:solidFill>
                  <a:srgbClr val="000000"/>
                </a:solidFill>
                <a:effectLst/>
                <a:latin typeface="WordVisiCarriageReturn_MSFontService"/>
              </a:rPr>
              <a:t> </a:t>
            </a:r>
            <a:r>
              <a:rPr lang="en-GB" b="0" i="0" dirty="0">
                <a:solidFill>
                  <a:srgbClr val="000000"/>
                </a:solidFill>
                <a:effectLst/>
                <a:latin typeface="WordVisiCarriageReturn_MSFontService"/>
              </a:rPr>
              <a:t>​</a:t>
            </a:r>
            <a:br>
              <a:rPr lang="en-GB" b="0" i="0" dirty="0">
                <a:solidFill>
                  <a:srgbClr val="000000"/>
                </a:solidFill>
                <a:effectLst/>
                <a:latin typeface="WordVisiCarriageReturn_MSFontService"/>
              </a:rPr>
            </a:br>
            <a:r>
              <a:rPr lang="en-GB" b="0" i="0" u="none" strike="noStrike" dirty="0">
                <a:solidFill>
                  <a:srgbClr val="000000"/>
                </a:solidFill>
                <a:effectLst/>
                <a:latin typeface="Arial" panose="020B0604020202020204" pitchFamily="34" charset="0"/>
              </a:rPr>
              <a:t>This gives us access to savings with over 800 retailers from big names to lesser-known brands. The discounts are awarded on top of any sale that might already be offered by the retailer.</a:t>
            </a:r>
          </a:p>
          <a:p>
            <a:pPr algn="l" rtl="0" fontAlgn="base"/>
            <a:endParaRPr lang="en-GB" dirty="0">
              <a:solidFill>
                <a:srgbClr val="000000"/>
              </a:solidFill>
              <a:latin typeface="Arial" panose="020B0604020202020204" pitchFamily="34" charset="0"/>
            </a:endParaRPr>
          </a:p>
          <a:p>
            <a:pPr algn="l" rtl="0" fontAlgn="base"/>
            <a:r>
              <a:rPr lang="en-GB" b="0" i="0" u="none" strike="noStrike" dirty="0">
                <a:solidFill>
                  <a:srgbClr val="000000"/>
                </a:solidFill>
                <a:effectLst/>
                <a:latin typeface="Arial" panose="020B0604020202020204" pitchFamily="34" charset="0"/>
              </a:rPr>
              <a:t>For example, when </a:t>
            </a:r>
            <a:r>
              <a:rPr lang="en-GB" b="0" i="0" u="none" strike="noStrike" dirty="0" err="1">
                <a:solidFill>
                  <a:srgbClr val="000000"/>
                </a:solidFill>
                <a:effectLst/>
                <a:latin typeface="Arial" panose="020B0604020202020204" pitchFamily="34" charset="0"/>
              </a:rPr>
              <a:t>Currys</a:t>
            </a:r>
            <a:r>
              <a:rPr lang="en-GB" b="0" i="0" u="none" strike="noStrike" dirty="0">
                <a:solidFill>
                  <a:srgbClr val="000000"/>
                </a:solidFill>
                <a:effectLst/>
                <a:latin typeface="Arial" panose="020B0604020202020204" pitchFamily="34" charset="0"/>
              </a:rPr>
              <a:t> have their sale of up to 30% for everyone, Leicester College staff, when they purchase a </a:t>
            </a:r>
            <a:r>
              <a:rPr lang="en-GB" b="0" i="0" u="none" strike="noStrike" dirty="0" err="1">
                <a:solidFill>
                  <a:srgbClr val="000000"/>
                </a:solidFill>
                <a:effectLst/>
                <a:latin typeface="Arial" panose="020B0604020202020204" pitchFamily="34" charset="0"/>
              </a:rPr>
              <a:t>Currys</a:t>
            </a:r>
            <a:r>
              <a:rPr lang="en-GB" b="0" i="0" u="none" strike="noStrike" dirty="0">
                <a:solidFill>
                  <a:srgbClr val="000000"/>
                </a:solidFill>
                <a:effectLst/>
                <a:latin typeface="Arial" panose="020B0604020202020204" pitchFamily="34" charset="0"/>
              </a:rPr>
              <a:t> voucher through the scheme, can save approx. 7% more on top of the sale price. </a:t>
            </a:r>
          </a:p>
          <a:p>
            <a:pPr algn="l" rtl="0" fontAlgn="base"/>
            <a:endParaRPr lang="en-GB" dirty="0">
              <a:solidFill>
                <a:srgbClr val="000000"/>
              </a:solidFill>
              <a:latin typeface="Arial" panose="020B0604020202020204" pitchFamily="34" charset="0"/>
            </a:endParaRPr>
          </a:p>
          <a:p>
            <a:pPr algn="l" rtl="0" fontAlgn="base"/>
            <a:r>
              <a:rPr lang="en-GB" b="0" i="0" u="none" strike="noStrike" dirty="0" err="1">
                <a:solidFill>
                  <a:srgbClr val="000000"/>
                </a:solidFill>
                <a:effectLst/>
                <a:latin typeface="Arial" panose="020B0604020202020204" pitchFamily="34" charset="0"/>
              </a:rPr>
              <a:t>Currys</a:t>
            </a:r>
            <a:r>
              <a:rPr lang="en-GB" b="0" i="0" u="none" strike="noStrike" dirty="0">
                <a:solidFill>
                  <a:srgbClr val="000000"/>
                </a:solidFill>
                <a:effectLst/>
                <a:latin typeface="Arial" panose="020B0604020202020204" pitchFamily="34" charset="0"/>
              </a:rPr>
              <a:t> is just one of many tech providers we can get discounts from.</a:t>
            </a:r>
            <a:endParaRPr lang="en-GB" b="0" i="0" dirty="0">
              <a:solidFill>
                <a:srgbClr val="000000"/>
              </a:solidFill>
              <a:effectLst/>
              <a:latin typeface="Segoe UI" panose="020B0502040204020203" pitchFamily="34" charset="0"/>
            </a:endParaRPr>
          </a:p>
        </p:txBody>
      </p:sp>
      <p:pic>
        <p:nvPicPr>
          <p:cNvPr id="10" name="Picture 2">
            <a:extLst>
              <a:ext uri="{FF2B5EF4-FFF2-40B4-BE49-F238E27FC236}">
                <a16:creationId xmlns:a16="http://schemas.microsoft.com/office/drawing/2014/main" id="{34661216-A6E6-419C-941A-12CF79ABE4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9103" y="5681277"/>
            <a:ext cx="2319575" cy="1154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1562658"/>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0EF34F5-88C6-4445-AC9C-4CBE7090D515}"/>
              </a:ext>
            </a:extLst>
          </p:cNvPr>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6230007" y="140378"/>
            <a:ext cx="5827985" cy="657724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0" i="0">
                <a:solidFill>
                  <a:srgbClr val="000000"/>
                </a:solidFill>
                <a:effectLst/>
                <a:latin typeface="Times New Roman" panose="02020603050405020304" pitchFamily="18" charset="0"/>
              </a:rPr>
              <a:t> </a:t>
            </a: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175491" y="-61579"/>
            <a:ext cx="6317673" cy="6990257"/>
          </a:xfrm>
          <a:prstGeom prst="rect">
            <a:avLst/>
          </a:prstGeom>
        </p:spPr>
      </p:pic>
      <p:sp>
        <p:nvSpPr>
          <p:cNvPr id="3" name="TextBox 1">
            <a:extLst>
              <a:ext uri="{FF2B5EF4-FFF2-40B4-BE49-F238E27FC236}">
                <a16:creationId xmlns:a16="http://schemas.microsoft.com/office/drawing/2014/main" id="{EC3108BC-DDD9-C6FB-2378-6ACBEB3F4816}"/>
              </a:ext>
            </a:extLst>
          </p:cNvPr>
          <p:cNvSpPr txBox="1"/>
          <p:nvPr/>
        </p:nvSpPr>
        <p:spPr>
          <a:xfrm>
            <a:off x="6941942" y="287142"/>
            <a:ext cx="4240425"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600" b="1" i="0" u="none" strike="noStrike" dirty="0">
                <a:solidFill>
                  <a:srgbClr val="000000"/>
                </a:solidFill>
                <a:effectLst/>
                <a:latin typeface="Arial" panose="020B0604020202020204" pitchFamily="34" charset="0"/>
              </a:rPr>
              <a:t>Rewards Gateway</a:t>
            </a:r>
            <a:endParaRPr lang="en-GB" sz="4400" b="1" dirty="0">
              <a:latin typeface="Arial" panose="020B0604020202020204" pitchFamily="34" charset="0"/>
              <a:cs typeface="Arial" panose="020B0604020202020204" pitchFamily="34" charset="0"/>
            </a:endParaRPr>
          </a:p>
        </p:txBody>
      </p:sp>
      <p:sp>
        <p:nvSpPr>
          <p:cNvPr id="9" name="TextBox 1">
            <a:extLst>
              <a:ext uri="{FF2B5EF4-FFF2-40B4-BE49-F238E27FC236}">
                <a16:creationId xmlns:a16="http://schemas.microsoft.com/office/drawing/2014/main" id="{D3703DBD-4551-849D-4184-73150ED68235}"/>
              </a:ext>
            </a:extLst>
          </p:cNvPr>
          <p:cNvSpPr txBox="1"/>
          <p:nvPr/>
        </p:nvSpPr>
        <p:spPr>
          <a:xfrm>
            <a:off x="6543964" y="1080237"/>
            <a:ext cx="5295947" cy="1754326"/>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01F1E"/>
                </a:solidFill>
                <a:effectLst/>
                <a:latin typeface="Arial" panose="020B0604020202020204" pitchFamily="34" charset="0"/>
              </a:rPr>
              <a:t>When you start your employment, you will be sent an email with your unique password and the website to visit to set up your account.  Once this is done you can make savings through instant vouchers, cashback and reloadable cards at places such as:</a:t>
            </a:r>
            <a:endParaRPr lang="en-GB" b="0" i="0" dirty="0">
              <a:solidFill>
                <a:srgbClr val="000000"/>
              </a:solidFill>
              <a:effectLst/>
              <a:latin typeface="Segoe UI" panose="020B0502040204020203" pitchFamily="34" charset="0"/>
            </a:endParaRPr>
          </a:p>
        </p:txBody>
      </p:sp>
      <p:pic>
        <p:nvPicPr>
          <p:cNvPr id="10" name="Picture 22" descr="Logo&#10;&#10;Description automatically generated">
            <a:extLst>
              <a:ext uri="{FF2B5EF4-FFF2-40B4-BE49-F238E27FC236}">
                <a16:creationId xmlns:a16="http://schemas.microsoft.com/office/drawing/2014/main" id="{BC118A10-C970-4387-86CD-9C5EBE3B813D}"/>
              </a:ext>
            </a:extLst>
          </p:cNvPr>
          <p:cNvPicPr>
            <a:picLocks noChangeAspect="1"/>
          </p:cNvPicPr>
          <p:nvPr/>
        </p:nvPicPr>
        <p:blipFill>
          <a:blip r:embed="rId3"/>
          <a:stretch>
            <a:fillRect/>
          </a:stretch>
        </p:blipFill>
        <p:spPr>
          <a:xfrm>
            <a:off x="11352757" y="218691"/>
            <a:ext cx="707721" cy="940482"/>
          </a:xfrm>
          <a:prstGeom prst="rect">
            <a:avLst/>
          </a:prstGeom>
        </p:spPr>
      </p:pic>
      <p:sp>
        <p:nvSpPr>
          <p:cNvPr id="6" name="TextBox 5">
            <a:extLst>
              <a:ext uri="{FF2B5EF4-FFF2-40B4-BE49-F238E27FC236}">
                <a16:creationId xmlns:a16="http://schemas.microsoft.com/office/drawing/2014/main" id="{8E9E5287-A7C0-4D96-9C58-468379D8EDD9}"/>
              </a:ext>
            </a:extLst>
          </p:cNvPr>
          <p:cNvSpPr txBox="1"/>
          <p:nvPr/>
        </p:nvSpPr>
        <p:spPr>
          <a:xfrm>
            <a:off x="6543964" y="2834563"/>
            <a:ext cx="2581182" cy="3539430"/>
          </a:xfrm>
          <a:prstGeom prst="rect">
            <a:avLst/>
          </a:prstGeom>
          <a:noFill/>
          <a:ln>
            <a:solidFill>
              <a:schemeClr val="tx2">
                <a:lumMod val="25000"/>
                <a:lumOff val="75000"/>
              </a:schemeClr>
            </a:solidFill>
          </a:ln>
        </p:spPr>
        <p:txBody>
          <a:bodyPr wrap="square" rtlCol="0">
            <a:spAutoFit/>
          </a:bodyPr>
          <a:lstStyle/>
          <a:p>
            <a:pPr algn="l" rtl="0" fontAlgn="base"/>
            <a:r>
              <a:rPr lang="en-GB" sz="1400" b="1" i="0" u="none" strike="noStrike" dirty="0">
                <a:solidFill>
                  <a:srgbClr val="201F1E"/>
                </a:solidFill>
                <a:effectLst/>
                <a:latin typeface="Arial" panose="020B0604020202020204" pitchFamily="34" charset="0"/>
              </a:rPr>
              <a:t>Weekly groceries shop</a:t>
            </a:r>
            <a:r>
              <a:rPr lang="en-GB" sz="1400" b="0" i="0" u="none" strike="noStrike" dirty="0">
                <a:solidFill>
                  <a:srgbClr val="201F1E"/>
                </a:solidFill>
                <a:effectLst/>
                <a:latin typeface="Arial" panose="020B0604020202020204" pitchFamily="34" charset="0"/>
              </a:rPr>
              <a:t> e.g.  ASDA, Morrisons, Tesco, Co-op, Sainsburys. </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pPr algn="l" rtl="0" fontAlgn="base"/>
            <a:r>
              <a:rPr lang="en-GB" sz="1400" b="1" i="0" u="none" strike="noStrike" dirty="0">
                <a:solidFill>
                  <a:srgbClr val="201F1E"/>
                </a:solidFill>
                <a:effectLst/>
                <a:latin typeface="Arial" panose="020B0604020202020204" pitchFamily="34" charset="0"/>
              </a:rPr>
              <a:t>Home and  Garden </a:t>
            </a:r>
            <a:r>
              <a:rPr lang="en-GB" sz="1400" dirty="0">
                <a:solidFill>
                  <a:srgbClr val="201F1E"/>
                </a:solidFill>
                <a:latin typeface="Arial" panose="020B0604020202020204" pitchFamily="34" charset="0"/>
              </a:rPr>
              <a:t>e.g.</a:t>
            </a:r>
            <a:r>
              <a:rPr lang="en-GB" sz="1400" b="1" i="0" u="none" strike="noStrike" dirty="0">
                <a:solidFill>
                  <a:srgbClr val="201F1E"/>
                </a:solidFill>
                <a:effectLst/>
                <a:latin typeface="Arial" panose="020B0604020202020204" pitchFamily="34" charset="0"/>
              </a:rPr>
              <a:t> </a:t>
            </a:r>
            <a:r>
              <a:rPr lang="en-GB" sz="1400" b="0" i="0" u="none" strike="noStrike" dirty="0">
                <a:solidFill>
                  <a:srgbClr val="201F1E"/>
                </a:solidFill>
                <a:effectLst/>
                <a:latin typeface="Arial" panose="020B0604020202020204" pitchFamily="34" charset="0"/>
              </a:rPr>
              <a:t>Wickes, B&amp;Q, IKEA, Furniture Village, </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pPr algn="l" rtl="0" fontAlgn="base"/>
            <a:r>
              <a:rPr lang="en-GB" sz="1400" b="1" i="0" u="none" strike="noStrike" dirty="0">
                <a:solidFill>
                  <a:srgbClr val="201F1E"/>
                </a:solidFill>
                <a:effectLst/>
                <a:latin typeface="Arial" panose="020B0604020202020204" pitchFamily="34" charset="0"/>
              </a:rPr>
              <a:t>Dining out or in e.g. </a:t>
            </a:r>
            <a:r>
              <a:rPr lang="en-GB" sz="1400" b="0" i="0" u="none" strike="noStrike" dirty="0">
                <a:solidFill>
                  <a:srgbClr val="201F1E"/>
                </a:solidFill>
                <a:effectLst/>
                <a:latin typeface="Arial" panose="020B0604020202020204" pitchFamily="34" charset="0"/>
              </a:rPr>
              <a:t>Greene King, Just Eat, Pizza Express and Hello fresh</a:t>
            </a:r>
            <a:r>
              <a:rPr lang="en-GB" sz="1400" b="1" i="0" u="none" strike="noStrike" dirty="0">
                <a:solidFill>
                  <a:srgbClr val="201F1E"/>
                </a:solidFill>
                <a:effectLst/>
                <a:latin typeface="Arial" panose="020B0604020202020204" pitchFamily="34" charset="0"/>
              </a:rPr>
              <a:t>  </a:t>
            </a:r>
            <a:r>
              <a:rPr lang="en-GB" sz="1400" b="0" i="0" u="none" strike="noStrike" dirty="0">
                <a:solidFill>
                  <a:srgbClr val="201F1E"/>
                </a:solidFill>
                <a:effectLst/>
                <a:latin typeface="Arial" panose="020B0604020202020204" pitchFamily="34" charset="0"/>
              </a:rPr>
              <a:t> </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pPr algn="l" rtl="0" fontAlgn="base"/>
            <a:r>
              <a:rPr lang="en-GB" sz="1400" b="1" i="0" u="none" strike="noStrike" dirty="0">
                <a:solidFill>
                  <a:srgbClr val="201F1E"/>
                </a:solidFill>
                <a:effectLst/>
                <a:latin typeface="Arial" panose="020B0604020202020204" pitchFamily="34" charset="0"/>
              </a:rPr>
              <a:t>Entertainment </a:t>
            </a:r>
            <a:r>
              <a:rPr lang="en-GB" sz="1400" b="0" i="0" u="none" strike="noStrike" dirty="0">
                <a:solidFill>
                  <a:srgbClr val="201F1E"/>
                </a:solidFill>
                <a:effectLst/>
                <a:latin typeface="Arial" panose="020B0604020202020204" pitchFamily="34" charset="0"/>
              </a:rPr>
              <a:t>e.g. Cineworld</a:t>
            </a:r>
            <a:r>
              <a:rPr lang="en-GB" sz="1400" b="1" i="0" u="none" strike="noStrike" dirty="0">
                <a:solidFill>
                  <a:srgbClr val="201F1E"/>
                </a:solidFill>
                <a:effectLst/>
                <a:latin typeface="Arial" panose="020B0604020202020204" pitchFamily="34" charset="0"/>
              </a:rPr>
              <a:t> </a:t>
            </a:r>
            <a:r>
              <a:rPr lang="en-GB" sz="1400" b="0" i="0" u="none" strike="noStrike" dirty="0">
                <a:solidFill>
                  <a:srgbClr val="201F1E"/>
                </a:solidFill>
                <a:effectLst/>
                <a:latin typeface="Arial" panose="020B0604020202020204" pitchFamily="34" charset="0"/>
              </a:rPr>
              <a:t>Virgin Experiences, Red Letter Days. </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pPr algn="l" rtl="0" fontAlgn="base"/>
            <a:r>
              <a:rPr lang="en-GB" sz="1400" b="1" i="0" u="none" strike="noStrike" dirty="0">
                <a:solidFill>
                  <a:srgbClr val="201F1E"/>
                </a:solidFill>
                <a:effectLst/>
                <a:latin typeface="Arial" panose="020B0604020202020204" pitchFamily="34" charset="0"/>
              </a:rPr>
              <a:t>Fashion </a:t>
            </a:r>
            <a:r>
              <a:rPr lang="en-GB" sz="1400" b="0" i="0" u="none" strike="noStrike" dirty="0">
                <a:solidFill>
                  <a:srgbClr val="201F1E"/>
                </a:solidFill>
                <a:effectLst/>
                <a:latin typeface="Arial" panose="020B0604020202020204" pitchFamily="34" charset="0"/>
              </a:rPr>
              <a:t>e.g. M&amp;S, John Lewis,  ASOS, H&amp;M, Nike, Specsavers, Clarks. </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endParaRPr lang="en-GB" sz="1400" dirty="0"/>
          </a:p>
        </p:txBody>
      </p:sp>
      <p:sp>
        <p:nvSpPr>
          <p:cNvPr id="7" name="TextBox 6">
            <a:extLst>
              <a:ext uri="{FF2B5EF4-FFF2-40B4-BE49-F238E27FC236}">
                <a16:creationId xmlns:a16="http://schemas.microsoft.com/office/drawing/2014/main" id="{7CE98FB8-C176-4F7B-8D39-DA549481A9E0}"/>
              </a:ext>
            </a:extLst>
          </p:cNvPr>
          <p:cNvSpPr txBox="1"/>
          <p:nvPr/>
        </p:nvSpPr>
        <p:spPr>
          <a:xfrm>
            <a:off x="9258730" y="2834563"/>
            <a:ext cx="2581181" cy="3323987"/>
          </a:xfrm>
          <a:prstGeom prst="rect">
            <a:avLst/>
          </a:prstGeom>
          <a:noFill/>
          <a:ln>
            <a:solidFill>
              <a:schemeClr val="tx2">
                <a:lumMod val="25000"/>
                <a:lumOff val="75000"/>
              </a:schemeClr>
            </a:solidFill>
          </a:ln>
        </p:spPr>
        <p:txBody>
          <a:bodyPr wrap="square" rtlCol="0">
            <a:spAutoFit/>
          </a:bodyPr>
          <a:lstStyle/>
          <a:p>
            <a:pPr algn="l" rtl="0" fontAlgn="base"/>
            <a:r>
              <a:rPr lang="en-GB" sz="1400" b="1" i="0" u="none" strike="noStrike" dirty="0">
                <a:solidFill>
                  <a:srgbClr val="201F1E"/>
                </a:solidFill>
                <a:effectLst/>
                <a:latin typeface="Arial" panose="020B0604020202020204" pitchFamily="34" charset="0"/>
              </a:rPr>
              <a:t>Automotive </a:t>
            </a:r>
            <a:r>
              <a:rPr lang="en-GB" sz="1400" b="0" i="0" u="none" strike="noStrike" dirty="0">
                <a:solidFill>
                  <a:srgbClr val="201F1E"/>
                </a:solidFill>
                <a:effectLst/>
                <a:latin typeface="Arial" panose="020B0604020202020204" pitchFamily="34" charset="0"/>
              </a:rPr>
              <a:t>e.g. AA,RAC, Halfords, Rentalcars.com </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pPr algn="l" rtl="0" fontAlgn="base"/>
            <a:r>
              <a:rPr lang="en-GB" sz="1400" b="1" i="0" u="none" strike="noStrike" dirty="0">
                <a:solidFill>
                  <a:srgbClr val="201F1E"/>
                </a:solidFill>
                <a:effectLst/>
                <a:latin typeface="Arial" panose="020B0604020202020204" pitchFamily="34" charset="0"/>
              </a:rPr>
              <a:t>Wellbeing </a:t>
            </a:r>
            <a:r>
              <a:rPr lang="en-GB" sz="1400" b="0" i="0" u="none" strike="noStrike" dirty="0">
                <a:solidFill>
                  <a:srgbClr val="201F1E"/>
                </a:solidFill>
                <a:effectLst/>
                <a:latin typeface="Arial" panose="020B0604020202020204" pitchFamily="34" charset="0"/>
              </a:rPr>
              <a:t>e.g.</a:t>
            </a:r>
            <a:r>
              <a:rPr lang="en-GB" sz="1400" b="1" i="0" u="none" strike="noStrike" dirty="0">
                <a:solidFill>
                  <a:srgbClr val="201F1E"/>
                </a:solidFill>
                <a:effectLst/>
                <a:latin typeface="Arial" panose="020B0604020202020204" pitchFamily="34" charset="0"/>
              </a:rPr>
              <a:t> </a:t>
            </a:r>
            <a:r>
              <a:rPr lang="en-GB" sz="1400" b="0" i="0" u="none" strike="noStrike" dirty="0">
                <a:solidFill>
                  <a:srgbClr val="201F1E"/>
                </a:solidFill>
                <a:effectLst/>
                <a:latin typeface="Arial" panose="020B0604020202020204" pitchFamily="34" charset="0"/>
              </a:rPr>
              <a:t>Boots, </a:t>
            </a:r>
            <a:r>
              <a:rPr lang="en-GB" sz="1400" b="0" i="0" u="none" strike="noStrike" dirty="0" err="1">
                <a:solidFill>
                  <a:srgbClr val="201F1E"/>
                </a:solidFill>
                <a:effectLst/>
                <a:latin typeface="Arial" panose="020B0604020202020204" pitchFamily="34" charset="0"/>
              </a:rPr>
              <a:t>Hollandand</a:t>
            </a:r>
            <a:r>
              <a:rPr lang="en-GB" sz="1400" b="0" i="0" u="none" strike="noStrike" dirty="0">
                <a:solidFill>
                  <a:srgbClr val="201F1E"/>
                </a:solidFill>
                <a:effectLst/>
                <a:latin typeface="Arial" panose="020B0604020202020204" pitchFamily="34" charset="0"/>
              </a:rPr>
              <a:t> Barrett, </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pPr algn="l" rtl="0" fontAlgn="base"/>
            <a:r>
              <a:rPr lang="en-GB" sz="1400" b="1" i="0" u="none" strike="noStrike" dirty="0">
                <a:solidFill>
                  <a:srgbClr val="201F1E"/>
                </a:solidFill>
                <a:effectLst/>
                <a:latin typeface="Arial" panose="020B0604020202020204" pitchFamily="34" charset="0"/>
              </a:rPr>
              <a:t>Financial Services </a:t>
            </a:r>
            <a:r>
              <a:rPr lang="en-GB" sz="1400" i="0" u="none" strike="noStrike" dirty="0">
                <a:solidFill>
                  <a:srgbClr val="201F1E"/>
                </a:solidFill>
                <a:effectLst/>
                <a:latin typeface="Arial" panose="020B0604020202020204" pitchFamily="34" charset="0"/>
              </a:rPr>
              <a:t>e.g.</a:t>
            </a:r>
            <a:r>
              <a:rPr lang="en-GB" sz="1400" b="1" i="0" u="none" strike="noStrike" dirty="0">
                <a:solidFill>
                  <a:srgbClr val="201F1E"/>
                </a:solidFill>
                <a:effectLst/>
                <a:latin typeface="Arial" panose="020B0604020202020204" pitchFamily="34" charset="0"/>
              </a:rPr>
              <a:t> </a:t>
            </a:r>
            <a:r>
              <a:rPr lang="en-GB" sz="1400" b="0" i="0" u="none" strike="noStrike" dirty="0" err="1">
                <a:solidFill>
                  <a:srgbClr val="201F1E"/>
                </a:solidFill>
                <a:effectLst/>
                <a:latin typeface="Arial" panose="020B0604020202020204" pitchFamily="34" charset="0"/>
              </a:rPr>
              <a:t>GoCompare</a:t>
            </a:r>
            <a:r>
              <a:rPr lang="en-GB" sz="1400" b="0" i="0" u="none" strike="noStrike" dirty="0">
                <a:solidFill>
                  <a:srgbClr val="201F1E"/>
                </a:solidFill>
                <a:effectLst/>
                <a:latin typeface="Arial" panose="020B0604020202020204" pitchFamily="34" charset="0"/>
              </a:rPr>
              <a:t>, </a:t>
            </a:r>
            <a:r>
              <a:rPr lang="en-GB" sz="1400" b="0" i="0" u="none" strike="noStrike" dirty="0" err="1">
                <a:solidFill>
                  <a:srgbClr val="201F1E"/>
                </a:solidFill>
                <a:effectLst/>
                <a:latin typeface="Arial" panose="020B0604020202020204" pitchFamily="34" charset="0"/>
              </a:rPr>
              <a:t>MoneySuperMarket</a:t>
            </a:r>
            <a:r>
              <a:rPr lang="en-GB" sz="1400" b="0" i="0" u="none" strike="noStrike" dirty="0">
                <a:solidFill>
                  <a:srgbClr val="201F1E"/>
                </a:solidFill>
                <a:effectLst/>
                <a:latin typeface="Arial" panose="020B0604020202020204" pitchFamily="34" charset="0"/>
              </a:rPr>
              <a:t>, British Gas. </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pPr algn="l" rtl="0" fontAlgn="base"/>
            <a:r>
              <a:rPr lang="en-GB" sz="1400" b="1" i="0" u="none" strike="noStrike" dirty="0">
                <a:solidFill>
                  <a:srgbClr val="201F1E"/>
                </a:solidFill>
                <a:effectLst/>
                <a:latin typeface="Arial" panose="020B0604020202020204" pitchFamily="34" charset="0"/>
              </a:rPr>
              <a:t>Electronics </a:t>
            </a:r>
            <a:r>
              <a:rPr lang="en-GB" sz="1400" b="0" i="0" u="none" strike="noStrike" dirty="0">
                <a:solidFill>
                  <a:srgbClr val="201F1E"/>
                </a:solidFill>
                <a:effectLst/>
                <a:latin typeface="Arial" panose="020B0604020202020204" pitchFamily="34" charset="0"/>
              </a:rPr>
              <a:t>e.g. Xbox, HP, Philips Hue, Samsung, AO </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pPr algn="l" rtl="0" fontAlgn="base"/>
            <a:r>
              <a:rPr lang="en-GB" sz="1400" b="1" i="0" u="none" strike="noStrike" dirty="0">
                <a:solidFill>
                  <a:srgbClr val="201F1E"/>
                </a:solidFill>
                <a:effectLst/>
                <a:latin typeface="Arial" panose="020B0604020202020204" pitchFamily="34" charset="0"/>
              </a:rPr>
              <a:t>Gifts </a:t>
            </a:r>
            <a:r>
              <a:rPr lang="en-GB" sz="1400" b="0" i="0" u="none" strike="noStrike" dirty="0">
                <a:solidFill>
                  <a:srgbClr val="201F1E"/>
                </a:solidFill>
                <a:effectLst/>
                <a:latin typeface="Arial" panose="020B0604020202020204" pitchFamily="34" charset="0"/>
              </a:rPr>
              <a:t>e.g. Not on the High Street, </a:t>
            </a:r>
            <a:r>
              <a:rPr lang="en-GB" sz="1400" b="0" i="0" u="none" strike="noStrike" dirty="0" err="1">
                <a:solidFill>
                  <a:srgbClr val="201F1E"/>
                </a:solidFill>
                <a:effectLst/>
                <a:latin typeface="Arial" panose="020B0604020202020204" pitchFamily="34" charset="0"/>
              </a:rPr>
              <a:t>eflorist</a:t>
            </a:r>
            <a:r>
              <a:rPr lang="en-GB" sz="1400" b="0" i="0" u="none" strike="noStrike" dirty="0">
                <a:solidFill>
                  <a:srgbClr val="201F1E"/>
                </a:solidFill>
                <a:effectLst/>
                <a:latin typeface="Arial" panose="020B0604020202020204" pitchFamily="34" charset="0"/>
              </a:rPr>
              <a:t>, </a:t>
            </a:r>
            <a:r>
              <a:rPr lang="en-GB" sz="1400" b="0" i="0" u="none" strike="noStrike" dirty="0" err="1">
                <a:solidFill>
                  <a:srgbClr val="201F1E"/>
                </a:solidFill>
                <a:effectLst/>
                <a:latin typeface="Arial" panose="020B0604020202020204" pitchFamily="34" charset="0"/>
              </a:rPr>
              <a:t>Moonpig</a:t>
            </a:r>
            <a:r>
              <a:rPr lang="en-GB" sz="1400" b="0" i="0" u="none" strike="noStrike" dirty="0">
                <a:solidFill>
                  <a:srgbClr val="201F1E"/>
                </a:solidFill>
                <a:effectLst/>
                <a:latin typeface="Arial" panose="020B0604020202020204" pitchFamily="34" charset="0"/>
              </a:rPr>
              <a:t>.</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pPr algn="l" rtl="0" fontAlgn="base"/>
            <a:r>
              <a:rPr lang="en-GB" sz="1400" b="1" i="0" u="none" strike="noStrike" dirty="0">
                <a:solidFill>
                  <a:srgbClr val="201F1E"/>
                </a:solidFill>
                <a:effectLst/>
                <a:latin typeface="Arial" panose="020B0604020202020204" pitchFamily="34" charset="0"/>
              </a:rPr>
              <a:t>Holidays </a:t>
            </a:r>
            <a:r>
              <a:rPr lang="en-GB" sz="1400" b="0" i="0" u="none" strike="noStrike" dirty="0" err="1">
                <a:solidFill>
                  <a:srgbClr val="201F1E"/>
                </a:solidFill>
                <a:effectLst/>
                <a:latin typeface="Arial" panose="020B0604020202020204" pitchFamily="34" charset="0"/>
              </a:rPr>
              <a:t>e.g.EasyJet</a:t>
            </a:r>
            <a:r>
              <a:rPr lang="en-GB" sz="1400" b="0" i="0" u="none" strike="noStrike" dirty="0">
                <a:solidFill>
                  <a:srgbClr val="201F1E"/>
                </a:solidFill>
                <a:effectLst/>
                <a:latin typeface="Arial" panose="020B0604020202020204" pitchFamily="34" charset="0"/>
              </a:rPr>
              <a:t> </a:t>
            </a:r>
            <a:r>
              <a:rPr lang="en-GB" sz="1400" b="0" i="0" u="none" strike="noStrike" dirty="0" err="1">
                <a:solidFill>
                  <a:srgbClr val="201F1E"/>
                </a:solidFill>
                <a:effectLst/>
                <a:latin typeface="Arial" panose="020B0604020202020204" pitchFamily="34" charset="0"/>
              </a:rPr>
              <a:t>holidayHaven</a:t>
            </a:r>
            <a:r>
              <a:rPr lang="en-GB" sz="1400" b="0" i="0" u="none" strike="noStrike" dirty="0">
                <a:solidFill>
                  <a:srgbClr val="201F1E"/>
                </a:solidFill>
                <a:effectLst/>
                <a:latin typeface="Arial" panose="020B0604020202020204" pitchFamily="34" charset="0"/>
              </a:rPr>
              <a:t>, Tui, Virgin Holiday, Oliver’s Travels.</a:t>
            </a:r>
            <a:endParaRPr lang="en-GB" sz="1400" b="0" i="0" dirty="0">
              <a:solidFill>
                <a:srgbClr val="000000"/>
              </a:solidFill>
              <a:effectLst/>
              <a:latin typeface="Segoe UI" panose="020B0502040204020203" pitchFamily="34" charset="0"/>
            </a:endParaRPr>
          </a:p>
          <a:p>
            <a:endParaRPr lang="en-GB" sz="1400" dirty="0"/>
          </a:p>
        </p:txBody>
      </p:sp>
      <p:pic>
        <p:nvPicPr>
          <p:cNvPr id="12" name="Picture 2">
            <a:extLst>
              <a:ext uri="{FF2B5EF4-FFF2-40B4-BE49-F238E27FC236}">
                <a16:creationId xmlns:a16="http://schemas.microsoft.com/office/drawing/2014/main" id="{BA83A2D6-9F77-433B-AB42-4859B81F75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59145" y="6069279"/>
            <a:ext cx="1726540" cy="859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795410"/>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BAC468-83D9-46E6-AA7C-72F614F5B05D}"/>
              </a:ext>
            </a:extLst>
          </p:cNvPr>
          <p:cNvSpPr/>
          <p:nvPr/>
        </p:nvSpPr>
        <p:spPr>
          <a:xfrm>
            <a:off x="0" y="0"/>
            <a:ext cx="597093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74C9DCD-07FF-491B-8B8B-C4B42C2D4358}"/>
              </a:ext>
            </a:extLst>
          </p:cNvPr>
          <p:cNvSpPr/>
          <p:nvPr/>
        </p:nvSpPr>
        <p:spPr>
          <a:xfrm>
            <a:off x="142044" y="97655"/>
            <a:ext cx="5673947" cy="6640554"/>
          </a:xfrm>
          <a:prstGeom prst="rect">
            <a:avLst/>
          </a:prstGeom>
          <a:solidFill>
            <a:srgbClr val="F3F5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3">
            <a:extLst>
              <a:ext uri="{FF2B5EF4-FFF2-40B4-BE49-F238E27FC236}">
                <a16:creationId xmlns:a16="http://schemas.microsoft.com/office/drawing/2014/main" id="{F5601FB9-66DE-47E3-83D6-D2563853FEB9}"/>
              </a:ext>
            </a:extLst>
          </p:cNvPr>
          <p:cNvPicPr>
            <a:picLocks noChangeAspect="1"/>
          </p:cNvPicPr>
          <p:nvPr/>
        </p:nvPicPr>
        <p:blipFill rotWithShape="1">
          <a:blip r:embed="rId2"/>
          <a:srcRect l="6732" r="6680" b="11"/>
          <a:stretch/>
        </p:blipFill>
        <p:spPr>
          <a:xfrm>
            <a:off x="5970939" y="1"/>
            <a:ext cx="6198141" cy="6857999"/>
          </a:xfrm>
          <a:prstGeom prst="rect">
            <a:avLst/>
          </a:prstGeom>
        </p:spPr>
      </p:pic>
      <p:pic>
        <p:nvPicPr>
          <p:cNvPr id="7" name="Picture 22" descr="Logo&#10;&#10;Description automatically generated">
            <a:extLst>
              <a:ext uri="{FF2B5EF4-FFF2-40B4-BE49-F238E27FC236}">
                <a16:creationId xmlns:a16="http://schemas.microsoft.com/office/drawing/2014/main" id="{A3B23566-99DB-2852-2C05-8D9C1020EA2D}"/>
              </a:ext>
            </a:extLst>
          </p:cNvPr>
          <p:cNvPicPr>
            <a:picLocks noChangeAspect="1"/>
          </p:cNvPicPr>
          <p:nvPr/>
        </p:nvPicPr>
        <p:blipFill>
          <a:blip r:embed="rId3"/>
          <a:stretch>
            <a:fillRect/>
          </a:stretch>
        </p:blipFill>
        <p:spPr>
          <a:xfrm>
            <a:off x="5047989" y="156061"/>
            <a:ext cx="707721" cy="940482"/>
          </a:xfrm>
          <a:prstGeom prst="rect">
            <a:avLst/>
          </a:prstGeom>
        </p:spPr>
      </p:pic>
      <p:sp>
        <p:nvSpPr>
          <p:cNvPr id="13" name="TextBox 1">
            <a:extLst>
              <a:ext uri="{FF2B5EF4-FFF2-40B4-BE49-F238E27FC236}">
                <a16:creationId xmlns:a16="http://schemas.microsoft.com/office/drawing/2014/main" id="{D366F37A-CDC0-A8FD-1747-79360C3718A0}"/>
              </a:ext>
            </a:extLst>
          </p:cNvPr>
          <p:cNvSpPr txBox="1"/>
          <p:nvPr/>
        </p:nvSpPr>
        <p:spPr>
          <a:xfrm>
            <a:off x="967782" y="872330"/>
            <a:ext cx="4035373" cy="646331"/>
          </a:xfrm>
          <a:prstGeom prst="rect">
            <a:avLst/>
          </a:prstGeom>
          <a:no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3600" b="1" i="0" dirty="0">
                <a:solidFill>
                  <a:srgbClr val="000000"/>
                </a:solidFill>
                <a:effectLst/>
                <a:latin typeface="Arial"/>
                <a:cs typeface="Arial"/>
              </a:rPr>
              <a:t>Eye Care</a:t>
            </a:r>
            <a:endParaRPr lang="en-GB" sz="4400" b="1" dirty="0">
              <a:latin typeface="Arial" panose="020B0604020202020204" pitchFamily="34" charset="0"/>
              <a:cs typeface="Arial" panose="020B0604020202020204" pitchFamily="34" charset="0"/>
            </a:endParaRPr>
          </a:p>
        </p:txBody>
      </p:sp>
      <p:sp>
        <p:nvSpPr>
          <p:cNvPr id="17" name="TextBox 1">
            <a:extLst>
              <a:ext uri="{FF2B5EF4-FFF2-40B4-BE49-F238E27FC236}">
                <a16:creationId xmlns:a16="http://schemas.microsoft.com/office/drawing/2014/main" id="{6701CEA9-DE97-1123-D045-D38D4B0EFC67}"/>
              </a:ext>
            </a:extLst>
          </p:cNvPr>
          <p:cNvSpPr txBox="1"/>
          <p:nvPr/>
        </p:nvSpPr>
        <p:spPr>
          <a:xfrm>
            <a:off x="553121" y="1859340"/>
            <a:ext cx="4993288" cy="147732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rtl="0" fontAlgn="base"/>
            <a:r>
              <a:rPr lang="en-GB" b="0" i="0" u="none" strike="noStrike" dirty="0">
                <a:solidFill>
                  <a:srgbClr val="212529"/>
                </a:solidFill>
                <a:effectLst/>
                <a:latin typeface="Arial" panose="020B0604020202020204" pitchFamily="34" charset="0"/>
              </a:rPr>
              <a:t>Employees who are identified as VDU users can obtain a voucher for an eye test at Specsavers at regular intervals and a contribution will be made towards glasses specifically for VDU use.  </a:t>
            </a:r>
            <a:r>
              <a:rPr lang="en-GB" b="0" i="0" dirty="0">
                <a:solidFill>
                  <a:srgbClr val="000000"/>
                </a:solidFill>
                <a:effectLst/>
                <a:latin typeface="Arial" panose="020B0604020202020204" pitchFamily="34" charset="0"/>
              </a:rPr>
              <a:t>​</a:t>
            </a:r>
            <a:endParaRPr lang="en-GB" b="0" i="0" dirty="0">
              <a:solidFill>
                <a:srgbClr val="000000"/>
              </a:solidFill>
              <a:effectLst/>
              <a:latin typeface="Segoe UI" panose="020B0502040204020203" pitchFamily="34" charset="0"/>
            </a:endParaRPr>
          </a:p>
        </p:txBody>
      </p:sp>
      <p:pic>
        <p:nvPicPr>
          <p:cNvPr id="4098" name="Picture 2">
            <a:extLst>
              <a:ext uri="{FF2B5EF4-FFF2-40B4-BE49-F238E27FC236}">
                <a16:creationId xmlns:a16="http://schemas.microsoft.com/office/drawing/2014/main" id="{FFE3343F-F3E3-45F8-BC8F-5771E64220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51" y="5192566"/>
            <a:ext cx="2300090" cy="1413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5589895"/>
      </p:ext>
    </p:extLst>
  </p:cSld>
  <p:clrMapOvr>
    <a:masterClrMapping/>
  </p:clrMapOvr>
  <p:transition spd="med">
    <p:pull/>
  </p:transition>
</p:sld>
</file>

<file path=ppt/theme/theme1.xml><?xml version="1.0" encoding="utf-8"?>
<a:theme xmlns:a="http://schemas.openxmlformats.org/drawingml/2006/main" name="AdornVTI">
  <a:themeElements>
    <a:clrScheme name="AnalogousFromLightSeedRightStep">
      <a:dk1>
        <a:srgbClr val="000000"/>
      </a:dk1>
      <a:lt1>
        <a:srgbClr val="FFFFFF"/>
      </a:lt1>
      <a:dk2>
        <a:srgbClr val="293B21"/>
      </a:dk2>
      <a:lt2>
        <a:srgbClr val="E2E5E8"/>
      </a:lt2>
      <a:accent1>
        <a:srgbClr val="BC9B83"/>
      </a:accent1>
      <a:accent2>
        <a:srgbClr val="AAA274"/>
      </a:accent2>
      <a:accent3>
        <a:srgbClr val="9BA57D"/>
      </a:accent3>
      <a:accent4>
        <a:srgbClr val="87AC75"/>
      </a:accent4>
      <a:accent5>
        <a:srgbClr val="81AC85"/>
      </a:accent5>
      <a:accent6>
        <a:srgbClr val="77AE92"/>
      </a:accent6>
      <a:hlink>
        <a:srgbClr val="5A86A6"/>
      </a:hlink>
      <a:folHlink>
        <a:srgbClr val="7F7F7F"/>
      </a:folHlink>
    </a:clrScheme>
    <a:fontScheme name="Bembo">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dornVTI" id="{497E3FA9-5A27-4D12-9D04-917BEF3D1303}" vid="{34192A01-61CA-4566-9818-841C607496F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DF661A53A1C1489FC92846194B6E10" ma:contentTypeVersion="14" ma:contentTypeDescription="Create a new document." ma:contentTypeScope="" ma:versionID="49a716c3439c7b07cdac63197a01ab14">
  <xsd:schema xmlns:xsd="http://www.w3.org/2001/XMLSchema" xmlns:xs="http://www.w3.org/2001/XMLSchema" xmlns:p="http://schemas.microsoft.com/office/2006/metadata/properties" xmlns:ns3="e758ab6f-f9b4-4a2e-8262-859a8073f211" xmlns:ns4="b70894fd-89db-465e-9f3e-ec0186e1979a" targetNamespace="http://schemas.microsoft.com/office/2006/metadata/properties" ma:root="true" ma:fieldsID="1e2998bc3f4ccd645063e0adca52fd5f" ns3:_="" ns4:_="">
    <xsd:import namespace="e758ab6f-f9b4-4a2e-8262-859a8073f211"/>
    <xsd:import namespace="b70894fd-89db-465e-9f3e-ec0186e1979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4:SharedWithUsers" minOccurs="0"/>
                <xsd:element ref="ns4:SharedWithDetails" minOccurs="0"/>
                <xsd:element ref="ns4:SharingHintHash"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58ab6f-f9b4-4a2e-8262-859a8073f2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70894fd-89db-465e-9f3e-ec0186e1979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AC1A2D7-6E83-4CB6-82A5-649F9A6110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58ab6f-f9b4-4a2e-8262-859a8073f211"/>
    <ds:schemaRef ds:uri="b70894fd-89db-465e-9f3e-ec0186e197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0EEB34-0059-4300-809B-7D820584BD0C}">
  <ds:schemaRefs>
    <ds:schemaRef ds:uri="http://schemas.microsoft.com/sharepoint/v3/contenttype/forms"/>
  </ds:schemaRefs>
</ds:datastoreItem>
</file>

<file path=customXml/itemProps3.xml><?xml version="1.0" encoding="utf-8"?>
<ds:datastoreItem xmlns:ds="http://schemas.openxmlformats.org/officeDocument/2006/customXml" ds:itemID="{EEB1A221-DF2B-4788-BCAA-FAB14E16BDAF}">
  <ds:schemaRefs>
    <ds:schemaRef ds:uri="b70894fd-89db-465e-9f3e-ec0186e1979a"/>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e758ab6f-f9b4-4a2e-8262-859a8073f2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112</TotalTime>
  <Words>1483</Words>
  <Application>Microsoft Office PowerPoint</Application>
  <PresentationFormat>Widescreen</PresentationFormat>
  <Paragraphs>97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AdornVTI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Lena Kloos</cp:lastModifiedBy>
  <cp:revision>201</cp:revision>
  <dcterms:created xsi:type="dcterms:W3CDTF">2021-12-15T13:46:32Z</dcterms:created>
  <dcterms:modified xsi:type="dcterms:W3CDTF">2022-07-18T14:52:33Z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0x0101002CDF661A53A1C1489FC92846194B6E10</vt:lpwstr>
  </property>
</Properties>
</file>